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1" r:id="rId1"/>
  </p:sldMasterIdLst>
  <p:notesMasterIdLst>
    <p:notesMasterId r:id="rId26"/>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870" autoAdjust="0"/>
  </p:normalViewPr>
  <p:slideViewPr>
    <p:cSldViewPr snapToGrid="0">
      <p:cViewPr varScale="1">
        <p:scale>
          <a:sx n="56" d="100"/>
          <a:sy n="56" d="100"/>
        </p:scale>
        <p:origin x="10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822C2-B9E0-4A09-BB0A-960053786FF2}" type="datetimeFigureOut">
              <a:rPr lang="en-US" smtClean="0"/>
              <a:t>3/3/2019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CA901-1047-4253-838C-CD512BE2889F}" type="slidenum">
              <a:rPr lang="en-US" smtClean="0"/>
              <a:t>‹#›</a:t>
            </a:fld>
            <a:endParaRPr lang="en-US"/>
          </a:p>
        </p:txBody>
      </p:sp>
    </p:spTree>
    <p:extLst>
      <p:ext uri="{BB962C8B-B14F-4D97-AF65-F5344CB8AC3E}">
        <p14:creationId xmlns:p14="http://schemas.microsoft.com/office/powerpoint/2010/main" val="204248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dotnet/api/microsoft.aspnetcore.mvc.infrastructure.actioncontextaccessor?view=aspnetcore-2.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a:t>
            </a:fld>
            <a:endParaRPr lang="en-US"/>
          </a:p>
        </p:txBody>
      </p:sp>
    </p:spTree>
    <p:extLst>
      <p:ext uri="{BB962C8B-B14F-4D97-AF65-F5344CB8AC3E}">
        <p14:creationId xmlns:p14="http://schemas.microsoft.com/office/powerpoint/2010/main" val="284974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Route values </a:t>
            </a:r>
            <a:r>
              <a:rPr lang="en-US" dirty="0" smtClean="0"/>
              <a:t>are the values extracted from a URL based on a given route template. Each route parameter in a template will have an associated route value and is stored as a string pair in a dictionary. They can be used during model </a:t>
            </a:r>
            <a:r>
              <a:rPr lang="en-US" dirty="0" smtClean="0"/>
              <a:t>binding.</a:t>
            </a:r>
          </a:p>
          <a:p>
            <a:endParaRPr lang="en-US" dirty="0" smtClean="0"/>
          </a:p>
          <a:p>
            <a:r>
              <a:rPr lang="en-US" b="1" dirty="0" smtClean="0"/>
              <a:t>Regular Expression</a:t>
            </a:r>
          </a:p>
          <a:p>
            <a:r>
              <a:rPr lang="en-US" dirty="0" smtClean="0"/>
              <a:t>https://docs.microsoft.com/en-us/aspnet/core/mvc/controllers/routing?view=aspnetcore-2.2#attribute-routing</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10</a:t>
            </a:fld>
            <a:endParaRPr lang="en-US"/>
          </a:p>
        </p:txBody>
      </p:sp>
    </p:spTree>
    <p:extLst>
      <p:ext uri="{BB962C8B-B14F-4D97-AF65-F5344CB8AC3E}">
        <p14:creationId xmlns:p14="http://schemas.microsoft.com/office/powerpoint/2010/main" val="3857921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11</a:t>
            </a:fld>
            <a:endParaRPr lang="en-US"/>
          </a:p>
        </p:txBody>
      </p:sp>
    </p:spTree>
    <p:extLst>
      <p:ext uri="{BB962C8B-B14F-4D97-AF65-F5344CB8AC3E}">
        <p14:creationId xmlns:p14="http://schemas.microsoft.com/office/powerpoint/2010/main" val="4164758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Constraints can be defined in a route template for a given route parameter using : (a colon). For example, {</a:t>
            </a:r>
            <a:r>
              <a:rPr lang="en-US" dirty="0" err="1" smtClean="0"/>
              <a:t>id:int</a:t>
            </a:r>
            <a:r>
              <a:rPr lang="en-US" dirty="0" smtClean="0"/>
              <a:t>} would add the </a:t>
            </a:r>
            <a:r>
              <a:rPr lang="en-US" dirty="0" err="1" smtClean="0"/>
              <a:t>IntRouteConstraint</a:t>
            </a:r>
            <a:r>
              <a:rPr lang="en-US" dirty="0" smtClean="0"/>
              <a:t> to the id parameter. For a given URL to be considered a match, the value assigned to the id route value must be convertible to an integer.</a:t>
            </a:r>
          </a:p>
          <a:p>
            <a:r>
              <a:rPr lang="en-US" dirty="0" smtClean="0"/>
              <a:t>you can find a more complete list online at http://mng.bz/U11Q</a:t>
            </a:r>
          </a:p>
          <a:p>
            <a:endParaRPr lang="en-US" dirty="0" smtClean="0"/>
          </a:p>
          <a:p>
            <a:r>
              <a:rPr lang="en-US" sz="1200" b="1" i="0" kern="1200" dirty="0" smtClean="0">
                <a:solidFill>
                  <a:schemeClr val="tx1"/>
                </a:solidFill>
                <a:effectLst/>
                <a:latin typeface="+mn-lt"/>
                <a:ea typeface="+mn-ea"/>
                <a:cs typeface="+mn-cs"/>
              </a:rPr>
              <a:t>GUID</a:t>
            </a:r>
            <a:r>
              <a:rPr lang="en-US" sz="1200" b="0" i="0" kern="1200" dirty="0" smtClean="0">
                <a:solidFill>
                  <a:schemeClr val="tx1"/>
                </a:solidFill>
                <a:effectLst/>
                <a:latin typeface="+mn-lt"/>
                <a:ea typeface="+mn-ea"/>
                <a:cs typeface="+mn-cs"/>
              </a:rPr>
              <a:t> (or UUID) is an acronym for 'Globally Unique Identifier' (or 'Universally Unique Identifier'). It is a 128-bit integer number used to identify resources.</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12</a:t>
            </a:fld>
            <a:endParaRPr lang="en-US"/>
          </a:p>
        </p:txBody>
      </p:sp>
    </p:spTree>
    <p:extLst>
      <p:ext uri="{BB962C8B-B14F-4D97-AF65-F5344CB8AC3E}">
        <p14:creationId xmlns:p14="http://schemas.microsoft.com/office/powerpoint/2010/main" val="1482919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13</a:t>
            </a:fld>
            <a:endParaRPr lang="en-US"/>
          </a:p>
        </p:txBody>
      </p:sp>
    </p:spTree>
    <p:extLst>
      <p:ext uri="{BB962C8B-B14F-4D97-AF65-F5344CB8AC3E}">
        <p14:creationId xmlns:p14="http://schemas.microsoft.com/office/powerpoint/2010/main" val="112741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14</a:t>
            </a:fld>
            <a:endParaRPr lang="en-US"/>
          </a:p>
        </p:txBody>
      </p:sp>
    </p:spTree>
    <p:extLst>
      <p:ext uri="{BB962C8B-B14F-4D97-AF65-F5344CB8AC3E}">
        <p14:creationId xmlns:p14="http://schemas.microsoft.com/office/powerpoint/2010/main" val="2903746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15</a:t>
            </a:fld>
            <a:endParaRPr lang="en-US"/>
          </a:p>
        </p:txBody>
      </p:sp>
    </p:spTree>
    <p:extLst>
      <p:ext uri="{BB962C8B-B14F-4D97-AF65-F5344CB8AC3E}">
        <p14:creationId xmlns:p14="http://schemas.microsoft.com/office/powerpoint/2010/main" val="296704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we’ve already discussed, you must always define the controller and action route</a:t>
            </a:r>
            <a:r>
              <a:rPr lang="en-US" baseline="0" dirty="0" smtClean="0"/>
              <a:t> p</a:t>
            </a:r>
            <a:r>
              <a:rPr lang="en-US" dirty="0" smtClean="0"/>
              <a:t>arameters for a given route, so the middleware can work out which action to execute. By using the defaults anonymous type, you can ensure the route is valid without having to include the name of the controller or the action in your template</a:t>
            </a:r>
          </a:p>
          <a:p>
            <a:r>
              <a:rPr lang="en-US" dirty="0" smtClean="0"/>
              <a:t>definition or URL.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16</a:t>
            </a:fld>
            <a:endParaRPr lang="en-US"/>
          </a:p>
        </p:txBody>
      </p:sp>
    </p:spTree>
    <p:extLst>
      <p:ext uri="{BB962C8B-B14F-4D97-AF65-F5344CB8AC3E}">
        <p14:creationId xmlns:p14="http://schemas.microsoft.com/office/powerpoint/2010/main" val="2793090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Route values can be accessed by using the </a:t>
            </a:r>
            <a:r>
              <a:rPr lang="en-US" sz="1200" b="0" i="0" u="sng" kern="1200" dirty="0" err="1" smtClean="0">
                <a:solidFill>
                  <a:schemeClr val="tx1"/>
                </a:solidFill>
                <a:effectLst/>
                <a:latin typeface="+mn-lt"/>
                <a:ea typeface="+mn-ea"/>
                <a:cs typeface="+mn-cs"/>
                <a:hlinkClick r:id="rId3"/>
              </a:rPr>
              <a:t>ActionContextAccessor</a:t>
            </a:r>
            <a:r>
              <a:rPr lang="en-US" sz="1200" b="0" i="0" u="sng" kern="1200" dirty="0" smtClean="0">
                <a:solidFill>
                  <a:schemeClr val="tx1"/>
                </a:solidFill>
                <a:effectLst/>
                <a:latin typeface="+mn-lt"/>
                <a:ea typeface="+mn-ea"/>
                <a:cs typeface="+mn-cs"/>
                <a:hlinkClick r:id="rId3"/>
              </a:rPr>
              <a:t> class</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DI Registration</a:t>
            </a:r>
          </a:p>
          <a:p>
            <a:pPr fontAlgn="base"/>
            <a:r>
              <a:rPr lang="en-US" sz="1200" b="0" i="0" kern="1200" dirty="0" err="1" smtClean="0">
                <a:solidFill>
                  <a:schemeClr val="tx1"/>
                </a:solidFill>
                <a:effectLst/>
                <a:latin typeface="+mn-lt"/>
                <a:ea typeface="+mn-ea"/>
                <a:cs typeface="+mn-cs"/>
              </a:rPr>
              <a:t>services.AddTransient</a:t>
            </a:r>
            <a:r>
              <a:rPr lang="en-US" sz="1200" b="0" i="0" kern="1200" dirty="0" smtClean="0">
                <a:solidFill>
                  <a:schemeClr val="tx1"/>
                </a:solidFill>
                <a:effectLst/>
                <a:latin typeface="+mn-lt"/>
                <a:ea typeface="+mn-ea"/>
                <a:cs typeface="+mn-cs"/>
              </a:rPr>
              <a:t>&lt;</a:t>
            </a:r>
            <a:r>
              <a:rPr lang="en-US" sz="1200" b="0" i="0" kern="1200" dirty="0" err="1" smtClean="0">
                <a:solidFill>
                  <a:schemeClr val="tx1"/>
                </a:solidFill>
                <a:effectLst/>
                <a:latin typeface="+mn-lt"/>
                <a:ea typeface="+mn-ea"/>
                <a:cs typeface="+mn-cs"/>
              </a:rPr>
              <a:t>IActionContextAccessor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ActionContextAccessor</a:t>
            </a:r>
            <a:r>
              <a:rPr lang="en-US" sz="1200" b="0" i="0" kern="1200" dirty="0" smtClean="0">
                <a:solidFill>
                  <a:schemeClr val="tx1"/>
                </a:solidFill>
                <a:effectLst/>
                <a:latin typeface="+mn-lt"/>
                <a:ea typeface="+mn-ea"/>
                <a:cs typeface="+mn-cs"/>
              </a:rPr>
              <a:t>&gt;();</a:t>
            </a:r>
          </a:p>
          <a:p>
            <a:pPr fontAlgn="base"/>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https://docs.microsoft.com/en-us/dotnet/api/microsoft.aspnetcore.mvc.actioncontext?view=aspnetcore-2.0</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17</a:t>
            </a:fld>
            <a:endParaRPr lang="en-US"/>
          </a:p>
        </p:txBody>
      </p:sp>
    </p:spTree>
    <p:extLst>
      <p:ext uri="{BB962C8B-B14F-4D97-AF65-F5344CB8AC3E}">
        <p14:creationId xmlns:p14="http://schemas.microsoft.com/office/powerpoint/2010/main" val="3614176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the listing, I’ve specified a fixed literal segment, "convert", so that part of the URL isn’t included in the catch-all title parameter. I’ve used the anonymous type</a:t>
            </a:r>
          </a:p>
          <a:p>
            <a:r>
              <a:rPr lang="en-US" dirty="0" smtClean="0"/>
              <a:t>approach again for specifying the controller and action parameters.</a:t>
            </a:r>
          </a:p>
          <a:p>
            <a:endParaRPr lang="en-US" dirty="0" smtClean="0"/>
          </a:p>
          <a:p>
            <a:r>
              <a:rPr lang="en-US" dirty="0" smtClean="0"/>
              <a:t>Take particular care when ordering catch-all routes. They will capture the whole unmatched portion of a URL. Counteract greedy routes by defining them later in your </a:t>
            </a:r>
            <a:r>
              <a:rPr lang="en-US" dirty="0" err="1" smtClean="0"/>
              <a:t>Startup.Configure</a:t>
            </a:r>
            <a:r>
              <a:rPr lang="en-US" dirty="0" smtClean="0"/>
              <a:t> method</a:t>
            </a:r>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Route values </a:t>
            </a:r>
            <a:r>
              <a:rPr lang="en-US" dirty="0" smtClean="0"/>
              <a:t>are the values extracted from a URL based on a given route template. Each route parameter in a template will have an associated route value and is stored as a string pair in a dictionary. They can be used during model binding.</a:t>
            </a:r>
          </a:p>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18</a:t>
            </a:fld>
            <a:endParaRPr lang="en-US"/>
          </a:p>
        </p:txBody>
      </p:sp>
    </p:spTree>
    <p:extLst>
      <p:ext uri="{BB962C8B-B14F-4D97-AF65-F5344CB8AC3E}">
        <p14:creationId xmlns:p14="http://schemas.microsoft.com/office/powerpoint/2010/main" val="2695608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https://docs.microsoft.com/en-us/aspnet/core/mvc/controllers/routing?view=aspnetcore-2.2#attribute-routing </a:t>
            </a:r>
          </a:p>
          <a:p>
            <a:endParaRPr lang="en-US" dirty="0" smtClean="0"/>
          </a:p>
          <a:p>
            <a:endParaRPr lang="en-US" dirty="0" smtClean="0"/>
          </a:p>
          <a:p>
            <a:endParaRPr lang="en-US" dirty="0" smtClean="0"/>
          </a:p>
          <a:p>
            <a:r>
              <a:rPr lang="en-US" dirty="0" smtClean="0"/>
              <a:t>For the initial GET request, there’s now only one method that’s a match—the first</a:t>
            </a:r>
            <a:r>
              <a:rPr lang="en-US" baseline="0" dirty="0" smtClean="0"/>
              <a:t> </a:t>
            </a:r>
            <a:r>
              <a:rPr lang="en-US" dirty="0" smtClean="0"/>
              <a:t>action in the controller—so this action executes to generate the response. The user can then enter their details, press submit, and send a POST request.</a:t>
            </a:r>
          </a:p>
          <a:p>
            <a:r>
              <a:rPr lang="en-US" dirty="0" smtClean="0"/>
              <a:t> Now, both methods can still handle POST requests—the first method can handle any HTTP method and the second method can handle only POST requests. </a:t>
            </a:r>
          </a:p>
          <a:p>
            <a:endParaRPr lang="en-US" dirty="0" smtClean="0"/>
          </a:p>
          <a:p>
            <a:r>
              <a:rPr lang="en-US" dirty="0" smtClean="0"/>
              <a:t>But an action method with an </a:t>
            </a:r>
            <a:r>
              <a:rPr lang="en-US" dirty="0" err="1" smtClean="0"/>
              <a:t>IActionConstraint</a:t>
            </a:r>
            <a:r>
              <a:rPr lang="en-US" dirty="0" smtClean="0"/>
              <a:t> attribute “trumps” an action method without one. The second action method “wins” the contest and executes in response to the POST request. All the common HTTP methods, such as GET, POST, PUT, and DELETE, have </a:t>
            </a:r>
            <a:r>
              <a:rPr lang="en-US" dirty="0" err="1" smtClean="0"/>
              <a:t>IActionContraint</a:t>
            </a:r>
            <a:r>
              <a:rPr lang="en-US" dirty="0" smtClean="0"/>
              <a:t> HTTP methods.</a:t>
            </a:r>
          </a:p>
          <a:p>
            <a:endParaRPr lang="en-US" dirty="0" smtClean="0"/>
          </a:p>
          <a:p>
            <a:r>
              <a:rPr lang="en-US" dirty="0" smtClean="0"/>
              <a:t>Use types of </a:t>
            </a:r>
            <a:r>
              <a:rPr lang="en-US" dirty="0" err="1" smtClean="0"/>
              <a:t>IActionConstraint</a:t>
            </a:r>
            <a:r>
              <a:rPr lang="en-US" dirty="0" smtClean="0"/>
              <a:t>, such as [</a:t>
            </a:r>
            <a:r>
              <a:rPr lang="en-US" dirty="0" err="1" smtClean="0"/>
              <a:t>HttpPost</a:t>
            </a:r>
            <a:r>
              <a:rPr lang="en-US" dirty="0" smtClean="0"/>
              <a:t>] and [</a:t>
            </a:r>
            <a:r>
              <a:rPr lang="en-US" dirty="0" err="1" smtClean="0"/>
              <a:t>HttpGet</a:t>
            </a:r>
            <a:r>
              <a:rPr lang="en-US" dirty="0" smtClean="0"/>
              <a:t>], to provide precedence to one action method over another where they would match the same URL.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19</a:t>
            </a:fld>
            <a:endParaRPr lang="en-US"/>
          </a:p>
        </p:txBody>
      </p:sp>
    </p:spTree>
    <p:extLst>
      <p:ext uri="{BB962C8B-B14F-4D97-AF65-F5344CB8AC3E}">
        <p14:creationId xmlns:p14="http://schemas.microsoft.com/office/powerpoint/2010/main" val="410674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a:t>
            </a:fld>
            <a:endParaRPr lang="en-US"/>
          </a:p>
        </p:txBody>
      </p:sp>
    </p:spTree>
    <p:extLst>
      <p:ext uri="{BB962C8B-B14F-4D97-AF65-F5344CB8AC3E}">
        <p14:creationId xmlns:p14="http://schemas.microsoft.com/office/powerpoint/2010/main" val="2253284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Url</a:t>
            </a:r>
            <a:r>
              <a:rPr lang="en-US" dirty="0" smtClean="0"/>
              <a:t> property is an instance of </a:t>
            </a:r>
            <a:r>
              <a:rPr lang="en-US" dirty="0" err="1" smtClean="0"/>
              <a:t>IUrlHelper</a:t>
            </a:r>
            <a:r>
              <a:rPr lang="en-US" dirty="0" smtClean="0"/>
              <a:t> that allows you to easily generate URLs for your application by referencing other action methods. It exposes an Action method to which you pass the name of the action method, the name of the controller, and any additional route data. The helper will then generate a URL based on the collection of registered conventional routes.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20</a:t>
            </a:fld>
            <a:endParaRPr lang="en-US"/>
          </a:p>
        </p:txBody>
      </p:sp>
    </p:spTree>
    <p:extLst>
      <p:ext uri="{BB962C8B-B14F-4D97-AF65-F5344CB8AC3E}">
        <p14:creationId xmlns:p14="http://schemas.microsoft.com/office/powerpoint/2010/main" val="2144583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21</a:t>
            </a:fld>
            <a:endParaRPr lang="en-US"/>
          </a:p>
        </p:txBody>
      </p:sp>
    </p:spTree>
    <p:extLst>
      <p:ext uri="{BB962C8B-B14F-4D97-AF65-F5344CB8AC3E}">
        <p14:creationId xmlns:p14="http://schemas.microsoft.com/office/powerpoint/2010/main" val="3470115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Listing 5.13 shows two ways to generate URLs from an </a:t>
            </a:r>
            <a:r>
              <a:rPr lang="en-US" dirty="0" err="1" smtClean="0"/>
              <a:t>ActionResult</a:t>
            </a:r>
            <a:r>
              <a:rPr lang="en-US" dirty="0" smtClean="0"/>
              <a:t>. The </a:t>
            </a:r>
            <a:r>
              <a:rPr lang="en-US" dirty="0" err="1" smtClean="0"/>
              <a:t>RedirectToAction</a:t>
            </a:r>
            <a:r>
              <a:rPr lang="en-US" dirty="0" smtClean="0"/>
              <a:t> method takes in action and controller names, as well as route</a:t>
            </a:r>
          </a:p>
          <a:p>
            <a:r>
              <a:rPr lang="en-US" dirty="0" smtClean="0"/>
              <a:t>parameters, and generates a URL in the same way as the </a:t>
            </a:r>
            <a:r>
              <a:rPr lang="en-US" dirty="0" err="1" smtClean="0"/>
              <a:t>Url.Action</a:t>
            </a:r>
            <a:r>
              <a:rPr lang="en-US" dirty="0" smtClean="0"/>
              <a:t> method. Similarly, the </a:t>
            </a:r>
            <a:r>
              <a:rPr lang="en-US" dirty="0" err="1" smtClean="0"/>
              <a:t>RedirectToRoute</a:t>
            </a:r>
            <a:r>
              <a:rPr lang="en-US" dirty="0" smtClean="0"/>
              <a:t> is equivalent to </a:t>
            </a:r>
            <a:r>
              <a:rPr lang="en-US" dirty="0" err="1" smtClean="0"/>
              <a:t>Url.RouteUrl</a:t>
            </a:r>
            <a:r>
              <a:rPr lang="en-US" dirty="0" smtClean="0"/>
              <a:t>.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22</a:t>
            </a:fld>
            <a:endParaRPr lang="en-US"/>
          </a:p>
        </p:txBody>
      </p:sp>
    </p:spTree>
    <p:extLst>
      <p:ext uri="{BB962C8B-B14F-4D97-AF65-F5344CB8AC3E}">
        <p14:creationId xmlns:p14="http://schemas.microsoft.com/office/powerpoint/2010/main" val="1083364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23</a:t>
            </a:fld>
            <a:endParaRPr lang="en-US"/>
          </a:p>
        </p:txBody>
      </p:sp>
    </p:spTree>
    <p:extLst>
      <p:ext uri="{BB962C8B-B14F-4D97-AF65-F5344CB8AC3E}">
        <p14:creationId xmlns:p14="http://schemas.microsoft.com/office/powerpoint/2010/main" val="2627459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24</a:t>
            </a:fld>
            <a:endParaRPr lang="en-US"/>
          </a:p>
        </p:txBody>
      </p:sp>
    </p:spTree>
    <p:extLst>
      <p:ext uri="{BB962C8B-B14F-4D97-AF65-F5344CB8AC3E}">
        <p14:creationId xmlns:p14="http://schemas.microsoft.com/office/powerpoint/2010/main" val="54662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MVC, the handler is an action method.</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3</a:t>
            </a:fld>
            <a:endParaRPr lang="en-US"/>
          </a:p>
        </p:txBody>
      </p:sp>
    </p:spTree>
    <p:extLst>
      <p:ext uri="{BB962C8B-B14F-4D97-AF65-F5344CB8AC3E}">
        <p14:creationId xmlns:p14="http://schemas.microsoft.com/office/powerpoint/2010/main" val="25780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this chapter, imagine you’ve been asked to build an online currency converter for a bank. The application will have traditional pages like a homepage and a contact page, </a:t>
            </a:r>
            <a:r>
              <a:rPr lang="en-US" b="1" dirty="0" smtClean="0"/>
              <a:t>but the meat of the website will be a series of pages for viewing the exchange rates of different currencies</a:t>
            </a:r>
            <a:r>
              <a:rPr lang="en-US" dirty="0" smtClean="0"/>
              <a:t>, and for converting from one exchange rate to the next.</a:t>
            </a:r>
          </a:p>
          <a:p>
            <a:endParaRPr lang="en-US" dirty="0" smtClean="0"/>
          </a:p>
          <a:p>
            <a:r>
              <a:rPr lang="en-US" dirty="0" smtClean="0"/>
              <a:t>it’s easy to modify your exposed URLs without having to change your controllers and actions at all.</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4</a:t>
            </a:fld>
            <a:endParaRPr lang="en-US"/>
          </a:p>
        </p:txBody>
      </p:sp>
    </p:spTree>
    <p:extLst>
      <p:ext uri="{BB962C8B-B14F-4D97-AF65-F5344CB8AC3E}">
        <p14:creationId xmlns:p14="http://schemas.microsoft.com/office/powerpoint/2010/main" val="253650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You can also use attribute-based routes to tie a given URL to a specific action</a:t>
            </a:r>
          </a:p>
          <a:p>
            <a:r>
              <a:rPr lang="en-US" dirty="0" smtClean="0"/>
              <a:t>method by placing [Route] attributes on the action methods themselves. This provides a lot more flexibility as you can explicitly define what a URL for a given action</a:t>
            </a:r>
          </a:p>
          <a:p>
            <a:r>
              <a:rPr lang="en-US" dirty="0" smtClean="0"/>
              <a:t>method should be.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5</a:t>
            </a:fld>
            <a:endParaRPr lang="en-US"/>
          </a:p>
        </p:txBody>
      </p:sp>
    </p:spTree>
    <p:extLst>
      <p:ext uri="{BB962C8B-B14F-4D97-AF65-F5344CB8AC3E}">
        <p14:creationId xmlns:p14="http://schemas.microsoft.com/office/powerpoint/2010/main" val="1654755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/product/index</a:t>
            </a:r>
          </a:p>
          <a:p>
            <a:r>
              <a:rPr lang="en-US" dirty="0" smtClean="0"/>
              <a:t>and /product URLs would both be matched by the product/{action=index} route</a:t>
            </a:r>
          </a:p>
          <a:p>
            <a:r>
              <a:rPr lang="en-US" dirty="0" smtClean="0"/>
              <a:t>template, for example, and the /customer/1 and /customer/2 URLs would both be matched by the customer/{id} route template. </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6</a:t>
            </a:fld>
            <a:endParaRPr lang="en-US"/>
          </a:p>
        </p:txBody>
      </p:sp>
    </p:spTree>
    <p:extLst>
      <p:ext uri="{BB962C8B-B14F-4D97-AF65-F5344CB8AC3E}">
        <p14:creationId xmlns:p14="http://schemas.microsoft.com/office/powerpoint/2010/main" val="90711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7</a:t>
            </a:fld>
            <a:endParaRPr lang="en-US"/>
          </a:p>
        </p:txBody>
      </p:sp>
    </p:spTree>
    <p:extLst>
      <p:ext uri="{BB962C8B-B14F-4D97-AF65-F5344CB8AC3E}">
        <p14:creationId xmlns:p14="http://schemas.microsoft.com/office/powerpoint/2010/main" val="3087321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code in </a:t>
            </a:r>
            <a:r>
              <a:rPr lang="en-US" dirty="0" err="1" smtClean="0"/>
              <a:t>UseMVC</a:t>
            </a:r>
            <a:r>
              <a:rPr lang="en-US" dirty="0" smtClean="0"/>
              <a:t> :</a:t>
            </a:r>
          </a:p>
          <a:p>
            <a:endParaRPr lang="en-US" dirty="0" smtClean="0"/>
          </a:p>
          <a:p>
            <a:r>
              <a:rPr lang="en-US" dirty="0" err="1" smtClean="0"/>
              <a:t>var</a:t>
            </a:r>
            <a:r>
              <a:rPr lang="en-US" dirty="0" smtClean="0"/>
              <a:t> routes = new </a:t>
            </a:r>
            <a:r>
              <a:rPr lang="en-US" dirty="0" err="1" smtClean="0"/>
              <a:t>RouteBuilder</a:t>
            </a:r>
            <a:r>
              <a:rPr lang="en-US" dirty="0" smtClean="0"/>
              <a:t>(app);</a:t>
            </a:r>
          </a:p>
          <a:p>
            <a:endParaRPr lang="en-US" dirty="0" smtClean="0"/>
          </a:p>
          <a:p>
            <a:r>
              <a:rPr lang="en-US" dirty="0" smtClean="0"/>
              <a:t>// Add connection to MVC, will be hooked up by calls to </a:t>
            </a:r>
            <a:r>
              <a:rPr lang="en-US" dirty="0" err="1" smtClean="0"/>
              <a:t>MapRoute</a:t>
            </a:r>
            <a:r>
              <a:rPr lang="en-US" dirty="0" smtClean="0"/>
              <a:t>.</a:t>
            </a:r>
          </a:p>
          <a:p>
            <a:r>
              <a:rPr lang="en-US" dirty="0" err="1" smtClean="0"/>
              <a:t>routes.DefaultHandler</a:t>
            </a:r>
            <a:r>
              <a:rPr lang="en-US" dirty="0" smtClean="0"/>
              <a:t> = new </a:t>
            </a:r>
            <a:r>
              <a:rPr lang="en-US" dirty="0" err="1" smtClean="0"/>
              <a:t>MvcRouteHandler</a:t>
            </a:r>
            <a:r>
              <a:rPr lang="en-US" dirty="0" smtClean="0"/>
              <a:t>(...);</a:t>
            </a:r>
          </a:p>
          <a:p>
            <a:endParaRPr lang="en-US" dirty="0" smtClean="0"/>
          </a:p>
          <a:p>
            <a:r>
              <a:rPr lang="en-US" dirty="0" smtClean="0"/>
              <a:t>// Execute callback to register routes.</a:t>
            </a:r>
          </a:p>
          <a:p>
            <a:r>
              <a:rPr lang="en-US" dirty="0" smtClean="0"/>
              <a:t>// </a:t>
            </a:r>
            <a:r>
              <a:rPr lang="en-US" dirty="0" err="1" smtClean="0"/>
              <a:t>routes.MapRoute</a:t>
            </a:r>
            <a:r>
              <a:rPr lang="en-US" dirty="0" smtClean="0"/>
              <a:t>("default", "{controller=Home}/{action=Index}/{id?}");</a:t>
            </a:r>
          </a:p>
          <a:p>
            <a:endParaRPr lang="en-US" dirty="0" smtClean="0"/>
          </a:p>
          <a:p>
            <a:r>
              <a:rPr lang="en-US" dirty="0" smtClean="0"/>
              <a:t>// Create route collection and add the middleware.</a:t>
            </a:r>
          </a:p>
          <a:p>
            <a:r>
              <a:rPr lang="en-US" dirty="0" err="1" smtClean="0"/>
              <a:t>app.UseRouter</a:t>
            </a:r>
            <a:r>
              <a:rPr lang="en-US" dirty="0" smtClean="0"/>
              <a:t>(</a:t>
            </a:r>
            <a:r>
              <a:rPr lang="en-US" dirty="0" err="1" smtClean="0"/>
              <a:t>routes.Build</a:t>
            </a:r>
            <a:r>
              <a:rPr lang="en-US" dirty="0" smtClean="0"/>
              <a:t>());</a:t>
            </a:r>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8</a:t>
            </a:fld>
            <a:endParaRPr lang="en-US"/>
          </a:p>
        </p:txBody>
      </p:sp>
    </p:spTree>
    <p:extLst>
      <p:ext uri="{BB962C8B-B14F-4D97-AF65-F5344CB8AC3E}">
        <p14:creationId xmlns:p14="http://schemas.microsoft.com/office/powerpoint/2010/main" val="186686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2CA901-1047-4253-838C-CD512BE2889F}" type="slidenum">
              <a:rPr lang="en-US" smtClean="0"/>
              <a:t>9</a:t>
            </a:fld>
            <a:endParaRPr lang="en-US"/>
          </a:p>
        </p:txBody>
      </p:sp>
    </p:spTree>
    <p:extLst>
      <p:ext uri="{BB962C8B-B14F-4D97-AF65-F5344CB8AC3E}">
        <p14:creationId xmlns:p14="http://schemas.microsoft.com/office/powerpoint/2010/main" val="1297627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D916546-58D0-4F73-9F50-F55EDD9E8F86}" type="datetime1">
              <a:rPr lang="en-US" smtClean="0"/>
              <a:t>3/3/2019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95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F6F0ECB-F028-4A87-AEE5-BBCFA3DB4CEB}" type="datetime1">
              <a:rPr lang="en-US" smtClean="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4671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D517E2-F523-4228-8DB3-1CD7C9C62AED}" type="datetime1">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6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09D917-0FFD-4C05-A78A-BC07AAE80D35}" type="datetime1">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527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223F93-DED0-45EE-88D7-2E26B2D9C794}" type="datetime1">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580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898BEEB-3778-4C10-BF28-AF887080A25D}" type="datetime1">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408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0CFD7A-4291-43CD-8CEA-E6FD886D2F68}" type="datetime1">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10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D343B1-4155-477F-8933-0B4A108C70A0}" type="datetime1">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61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E839B9-0E57-478D-A26B-F0B74F548898}" type="datetime1">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12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5804BF-143D-44E1-801A-8FE8C5E747E2}" type="datetime1">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86130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4ED830-2487-465E-9DEE-594A02959AAB}" type="datetime1">
              <a:rPr lang="en-US" smtClean="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35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FF6459-6BB6-4550-B983-2BDCB842DCCB}" type="datetime1">
              <a:rPr lang="en-US" smtClean="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068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4F8B57-320B-44D2-B2C1-35DAF6032A5D}" type="datetime1">
              <a:rPr lang="en-US" smtClean="0"/>
              <a:t>3/3/2019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91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5954749-9C09-4EBE-942E-6A462313D47A}" type="datetime1">
              <a:rPr lang="en-US" smtClean="0"/>
              <a:t>3/3/2019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32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271F5-EB47-45C8-A68F-F5F9F5D068CA}" type="datetime1">
              <a:rPr lang="en-US" smtClean="0"/>
              <a:t>3/3/2019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572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A3A7863-CF81-4C64-ADC9-B6D2DE4865BB}" type="datetime1">
              <a:rPr lang="en-US" smtClean="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93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959194C-0F4F-4E1D-AACF-D0B6B11A2C08}" type="datetime1">
              <a:rPr lang="en-US" smtClean="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879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6C357F-0C96-46F0-852B-AEE1489B4617}" type="datetime1">
              <a:rPr lang="en-US" smtClean="0"/>
              <a:t>3/3/2019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850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ASP.Net</a:t>
            </a:r>
            <a:r>
              <a:rPr lang="en-US" sz="3600" dirty="0" smtClean="0"/>
              <a:t> Core –Mapping URLs to methods using conventional routing</a:t>
            </a:r>
            <a:endParaRPr lang="en-US" sz="3600" dirty="0"/>
          </a:p>
        </p:txBody>
      </p:sp>
      <p:sp>
        <p:nvSpPr>
          <p:cNvPr id="3" name="Subtitle 2"/>
          <p:cNvSpPr>
            <a:spLocks noGrp="1"/>
          </p:cNvSpPr>
          <p:nvPr>
            <p:ph type="subTitle" idx="1"/>
          </p:nvPr>
        </p:nvSpPr>
        <p:spPr/>
        <p:txBody>
          <a:bodyPr>
            <a:normAutofit lnSpcReduction="10000"/>
          </a:bodyPr>
          <a:lstStyle/>
          <a:p>
            <a:r>
              <a:rPr lang="en-US" dirty="0" smtClean="0"/>
              <a:t>Kamal </a:t>
            </a:r>
            <a:r>
              <a:rPr lang="en-US" dirty="0" err="1" smtClean="0"/>
              <a:t>Beydoun</a:t>
            </a:r>
            <a:endParaRPr lang="en-US" dirty="0" smtClean="0"/>
          </a:p>
          <a:p>
            <a:r>
              <a:rPr lang="en-US" dirty="0" smtClean="0"/>
              <a:t>Lebanese University – Faculty of Sciences I</a:t>
            </a:r>
          </a:p>
          <a:p>
            <a:r>
              <a:rPr lang="en-US" dirty="0" smtClean="0"/>
              <a:t>Kamal.beydoun@ul.edu.lb</a:t>
            </a:r>
            <a:endParaRPr lang="en-US" dirty="0"/>
          </a:p>
        </p:txBody>
      </p:sp>
    </p:spTree>
    <p:extLst>
      <p:ext uri="{BB962C8B-B14F-4D97-AF65-F5344CB8AC3E}">
        <p14:creationId xmlns:p14="http://schemas.microsoft.com/office/powerpoint/2010/main" val="3369396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route templates</a:t>
            </a:r>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Ø"/>
            </a:pPr>
            <a:r>
              <a:rPr lang="en-US" dirty="0"/>
              <a:t>The route template has a </a:t>
            </a:r>
            <a:r>
              <a:rPr lang="en-US" dirty="0" smtClean="0"/>
              <a:t>rich and </a:t>
            </a:r>
            <a:r>
              <a:rPr lang="en-US" dirty="0"/>
              <a:t>flexible </a:t>
            </a:r>
            <a:r>
              <a:rPr lang="en-US" dirty="0" smtClean="0"/>
              <a:t>syntax.</a:t>
            </a:r>
          </a:p>
          <a:p>
            <a:pPr algn="just">
              <a:buFont typeface="Wingdings" panose="05000000000000000000" pitchFamily="2" charset="2"/>
              <a:buChar char="Ø"/>
            </a:pPr>
            <a:r>
              <a:rPr lang="en-US" dirty="0"/>
              <a:t>A router parses a route template by splitting it into a number of segments</a:t>
            </a:r>
            <a:r>
              <a:rPr lang="en-US" dirty="0" smtClean="0"/>
              <a:t>.</a:t>
            </a:r>
          </a:p>
          <a:p>
            <a:pPr algn="just">
              <a:buFont typeface="Wingdings" panose="05000000000000000000" pitchFamily="2" charset="2"/>
              <a:buChar char="Ø"/>
            </a:pPr>
            <a:r>
              <a:rPr lang="en-US" dirty="0"/>
              <a:t>A segment is typically separated by the / character, but it can be any valid character</a:t>
            </a:r>
            <a:r>
              <a:rPr lang="en-US" dirty="0" smtClean="0"/>
              <a:t>.</a:t>
            </a:r>
          </a:p>
          <a:p>
            <a:pPr algn="just">
              <a:buFont typeface="Wingdings" panose="05000000000000000000" pitchFamily="2" charset="2"/>
              <a:buChar char="Ø"/>
            </a:pPr>
            <a:r>
              <a:rPr lang="en-US" dirty="0"/>
              <a:t>Each segment is either </a:t>
            </a:r>
            <a:endParaRPr lang="en-US" dirty="0" smtClean="0"/>
          </a:p>
          <a:p>
            <a:pPr lvl="1" algn="just">
              <a:buFont typeface="Wingdings" panose="05000000000000000000" pitchFamily="2" charset="2"/>
              <a:buChar char="Ø"/>
            </a:pPr>
            <a:r>
              <a:rPr lang="en-US" dirty="0" smtClean="0"/>
              <a:t>A </a:t>
            </a:r>
            <a:r>
              <a:rPr lang="en-US" dirty="0"/>
              <a:t>literal value (ignoring case) </a:t>
            </a:r>
            <a:endParaRPr lang="en-US" dirty="0" smtClean="0"/>
          </a:p>
          <a:p>
            <a:pPr lvl="1" algn="just">
              <a:buFont typeface="Wingdings" panose="05000000000000000000" pitchFamily="2" charset="2"/>
              <a:buChar char="Ø"/>
            </a:pPr>
            <a:r>
              <a:rPr lang="en-US" dirty="0" smtClean="0"/>
              <a:t>A </a:t>
            </a:r>
            <a:r>
              <a:rPr lang="en-US" dirty="0"/>
              <a:t>route </a:t>
            </a:r>
            <a:r>
              <a:rPr lang="en-US" dirty="0" smtClean="0"/>
              <a:t>parameter</a:t>
            </a:r>
          </a:p>
          <a:p>
            <a:pPr lvl="1" algn="just">
              <a:buFont typeface="Wingdings" panose="05000000000000000000" pitchFamily="2" charset="2"/>
              <a:buChar char="Ø"/>
            </a:pPr>
            <a:endParaRPr lang="en-US" dirty="0"/>
          </a:p>
        </p:txBody>
      </p:sp>
      <p:pic>
        <p:nvPicPr>
          <p:cNvPr id="4" name="Picture 3"/>
          <p:cNvPicPr>
            <a:picLocks noChangeAspect="1"/>
          </p:cNvPicPr>
          <p:nvPr/>
        </p:nvPicPr>
        <p:blipFill rotWithShape="1">
          <a:blip r:embed="rId3"/>
          <a:srcRect l="20937" t="54628" r="48229" b="22593"/>
          <a:stretch/>
        </p:blipFill>
        <p:spPr>
          <a:xfrm>
            <a:off x="6095999" y="4216400"/>
            <a:ext cx="3987800" cy="1657093"/>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9232024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optional and default values</a:t>
            </a:r>
          </a:p>
        </p:txBody>
      </p:sp>
      <p:pic>
        <p:nvPicPr>
          <p:cNvPr id="4" name="Content Placeholder 3"/>
          <p:cNvPicPr>
            <a:picLocks noGrp="1" noChangeAspect="1"/>
          </p:cNvPicPr>
          <p:nvPr>
            <p:ph idx="1"/>
          </p:nvPr>
        </p:nvPicPr>
        <p:blipFill rotWithShape="1">
          <a:blip r:embed="rId3"/>
          <a:srcRect l="19641" t="39665" r="16412" b="31626"/>
          <a:stretch/>
        </p:blipFill>
        <p:spPr>
          <a:xfrm>
            <a:off x="1295402" y="2781300"/>
            <a:ext cx="7342632" cy="1854200"/>
          </a:xfrm>
          <a:prstGeom prst="rect">
            <a:avLst/>
          </a:prstGeom>
        </p:spPr>
      </p:pic>
      <p:sp>
        <p:nvSpPr>
          <p:cNvPr id="5" name="Rectangle 4"/>
          <p:cNvSpPr/>
          <p:nvPr/>
        </p:nvSpPr>
        <p:spPr>
          <a:xfrm>
            <a:off x="1752600" y="4807635"/>
            <a:ext cx="8305800" cy="646331"/>
          </a:xfrm>
          <a:prstGeom prst="rect">
            <a:avLst/>
          </a:prstGeom>
        </p:spPr>
        <p:txBody>
          <a:bodyPr wrap="square">
            <a:spAutoFit/>
          </a:bodyPr>
          <a:lstStyle/>
          <a:p>
            <a:pPr algn="just"/>
            <a:r>
              <a:rPr lang="en-US" b="1" dirty="0">
                <a:solidFill>
                  <a:srgbClr val="FF0000"/>
                </a:solidFill>
              </a:rPr>
              <a:t>Remember</a:t>
            </a:r>
            <a:r>
              <a:rPr lang="en-US" dirty="0">
                <a:solidFill>
                  <a:srgbClr val="FF0000"/>
                </a:solidFill>
              </a:rPr>
              <a:t> </a:t>
            </a:r>
            <a:r>
              <a:rPr lang="en-US" dirty="0"/>
              <a:t>that only </a:t>
            </a:r>
            <a:r>
              <a:rPr lang="en-US" dirty="0" smtClean="0"/>
              <a:t>the {</a:t>
            </a:r>
            <a:r>
              <a:rPr lang="en-US" b="1" dirty="0"/>
              <a:t>controller</a:t>
            </a:r>
            <a:r>
              <a:rPr lang="en-US" dirty="0"/>
              <a:t>} and {</a:t>
            </a:r>
            <a:r>
              <a:rPr lang="en-US" b="1" dirty="0"/>
              <a:t>action</a:t>
            </a:r>
            <a:r>
              <a:rPr lang="en-US" dirty="0"/>
              <a:t>} parameters are </a:t>
            </a:r>
            <a:r>
              <a:rPr lang="en-US" b="1" dirty="0" smtClean="0"/>
              <a:t>obligatory</a:t>
            </a:r>
            <a:r>
              <a:rPr lang="en-US" dirty="0" smtClean="0"/>
              <a:t>, </a:t>
            </a:r>
            <a:r>
              <a:rPr lang="en-US" dirty="0"/>
              <a:t>and that the router </a:t>
            </a:r>
            <a:r>
              <a:rPr lang="en-US" dirty="0" smtClean="0"/>
              <a:t>uses only </a:t>
            </a:r>
            <a:r>
              <a:rPr lang="en-US" dirty="0"/>
              <a:t>these values to decide which action to execute.</a:t>
            </a:r>
          </a:p>
        </p:txBody>
      </p:sp>
      <p:sp>
        <p:nvSpPr>
          <p:cNvPr id="3" name="Slide Number Placeholder 2"/>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577605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additional constraints to route parameters</a:t>
            </a:r>
          </a:p>
        </p:txBody>
      </p:sp>
      <p:pic>
        <p:nvPicPr>
          <p:cNvPr id="4" name="Content Placeholder 3"/>
          <p:cNvPicPr>
            <a:picLocks noGrp="1" noChangeAspect="1"/>
          </p:cNvPicPr>
          <p:nvPr>
            <p:ph idx="1"/>
          </p:nvPr>
        </p:nvPicPr>
        <p:blipFill rotWithShape="1">
          <a:blip r:embed="rId3"/>
          <a:srcRect l="20718" t="16315" r="12536" b="24354"/>
          <a:stretch/>
        </p:blipFill>
        <p:spPr>
          <a:xfrm>
            <a:off x="1435100" y="2692400"/>
            <a:ext cx="6248400" cy="3124200"/>
          </a:xfrm>
          <a:prstGeom prst="rect">
            <a:avLst/>
          </a:prstGeom>
        </p:spPr>
      </p:pic>
      <p:sp>
        <p:nvSpPr>
          <p:cNvPr id="5" name="Rectangle 4"/>
          <p:cNvSpPr/>
          <p:nvPr/>
        </p:nvSpPr>
        <p:spPr>
          <a:xfrm>
            <a:off x="7772400" y="3525619"/>
            <a:ext cx="3416300" cy="923330"/>
          </a:xfrm>
          <a:prstGeom prst="rect">
            <a:avLst/>
          </a:prstGeom>
        </p:spPr>
        <p:txBody>
          <a:bodyPr wrap="square">
            <a:spAutoFit/>
          </a:bodyPr>
          <a:lstStyle/>
          <a:p>
            <a:pPr algn="just"/>
            <a:r>
              <a:rPr lang="en-US" dirty="0"/>
              <a:t>Constraints can be defined in a route template for a given route parameter using </a:t>
            </a:r>
            <a:r>
              <a:rPr lang="en-US" b="1" dirty="0"/>
              <a:t>:</a:t>
            </a:r>
            <a:r>
              <a:rPr lang="en-US" dirty="0"/>
              <a:t> (a colon). </a:t>
            </a:r>
          </a:p>
        </p:txBody>
      </p:sp>
      <p:sp>
        <p:nvSpPr>
          <p:cNvPr id="3" name="Slide Number Placeholder 2"/>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17082389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96382"/>
            <a:ext cx="9601196" cy="1303867"/>
          </a:xfrm>
        </p:spPr>
        <p:txBody>
          <a:bodyPr/>
          <a:lstStyle/>
          <a:p>
            <a:r>
              <a:rPr lang="en-US" dirty="0" smtClean="0"/>
              <a:t>Routing </a:t>
            </a:r>
            <a:r>
              <a:rPr lang="en-US" dirty="0" err="1" smtClean="0"/>
              <a:t>FlowChart</a:t>
            </a:r>
            <a:endParaRPr lang="en-US" dirty="0"/>
          </a:p>
        </p:txBody>
      </p:sp>
      <p:pic>
        <p:nvPicPr>
          <p:cNvPr id="4" name="Content Placeholder 3"/>
          <p:cNvPicPr>
            <a:picLocks noGrp="1" noChangeAspect="1"/>
          </p:cNvPicPr>
          <p:nvPr>
            <p:ph idx="1"/>
          </p:nvPr>
        </p:nvPicPr>
        <p:blipFill rotWithShape="1">
          <a:blip r:embed="rId3"/>
          <a:srcRect l="31915" t="18995" r="30837" b="18229"/>
          <a:stretch/>
        </p:blipFill>
        <p:spPr>
          <a:xfrm>
            <a:off x="3920751" y="1748790"/>
            <a:ext cx="4263129" cy="4359348"/>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778800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Defining default values and constraints using anonymous objects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err="1"/>
              <a:t>routes.MapRoute</a:t>
            </a:r>
            <a:r>
              <a:rPr lang="en-US" dirty="0" smtClean="0"/>
              <a:t>( name</a:t>
            </a:r>
            <a:r>
              <a:rPr lang="en-US" dirty="0"/>
              <a:t>: "default",</a:t>
            </a:r>
          </a:p>
          <a:p>
            <a:pPr marL="0" indent="0" algn="just">
              <a:buNone/>
            </a:pPr>
            <a:r>
              <a:rPr lang="en-US" dirty="0" smtClean="0"/>
              <a:t>		template</a:t>
            </a:r>
            <a:r>
              <a:rPr lang="en-US" dirty="0"/>
              <a:t>: "{controller</a:t>
            </a:r>
            <a:r>
              <a:rPr lang="en-US" dirty="0" smtClean="0"/>
              <a:t>}/{</a:t>
            </a:r>
            <a:r>
              <a:rPr lang="en-US" dirty="0"/>
              <a:t>currency=</a:t>
            </a:r>
            <a:r>
              <a:rPr lang="en-US" dirty="0" err="1"/>
              <a:t>USD:length</a:t>
            </a:r>
            <a:r>
              <a:rPr lang="en-US" dirty="0"/>
              <a:t>(3)}/{action=view}");</a:t>
            </a:r>
          </a:p>
        </p:txBody>
      </p:sp>
      <p:pic>
        <p:nvPicPr>
          <p:cNvPr id="4" name="Picture 3"/>
          <p:cNvPicPr>
            <a:picLocks noChangeAspect="1"/>
          </p:cNvPicPr>
          <p:nvPr/>
        </p:nvPicPr>
        <p:blipFill rotWithShape="1">
          <a:blip r:embed="rId3"/>
          <a:srcRect l="19539" t="32742" r="16206" b="33783"/>
          <a:stretch/>
        </p:blipFill>
        <p:spPr>
          <a:xfrm>
            <a:off x="1974336" y="3688490"/>
            <a:ext cx="8388811" cy="2458311"/>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309408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13291" t="47832" r="15438" b="22819"/>
          <a:stretch/>
        </p:blipFill>
        <p:spPr>
          <a:xfrm>
            <a:off x="2060165" y="2441541"/>
            <a:ext cx="8510260" cy="2159337"/>
          </a:xfrm>
          <a:prstGeom prst="rect">
            <a:avLst/>
          </a:prstGeom>
        </p:spPr>
      </p:pic>
      <p:sp>
        <p:nvSpPr>
          <p:cNvPr id="5" name="Rectangle 4"/>
          <p:cNvSpPr/>
          <p:nvPr/>
        </p:nvSpPr>
        <p:spPr>
          <a:xfrm>
            <a:off x="1621575" y="5511159"/>
            <a:ext cx="8948850" cy="646331"/>
          </a:xfrm>
          <a:prstGeom prst="rect">
            <a:avLst/>
          </a:prstGeom>
        </p:spPr>
        <p:txBody>
          <a:bodyPr wrap="square">
            <a:spAutoFit/>
          </a:bodyPr>
          <a:lstStyle/>
          <a:p>
            <a:pPr algn="just"/>
            <a:r>
              <a:rPr lang="en-US" dirty="0"/>
              <a:t> You might not want users to have to specify “currencies” at the start of the </a:t>
            </a:r>
            <a:r>
              <a:rPr lang="en-US" dirty="0" smtClean="0"/>
              <a:t>URL (</a:t>
            </a:r>
            <a:r>
              <a:rPr lang="en-US" dirty="0"/>
              <a:t>for example, /currencies/USD), so that the router knows which controller to use.</a:t>
            </a:r>
          </a:p>
        </p:txBody>
      </p:sp>
      <p:pic>
        <p:nvPicPr>
          <p:cNvPr id="6" name="Picture 5"/>
          <p:cNvPicPr>
            <a:picLocks noChangeAspect="1"/>
          </p:cNvPicPr>
          <p:nvPr/>
        </p:nvPicPr>
        <p:blipFill rotWithShape="1">
          <a:blip r:embed="rId4"/>
          <a:srcRect l="20138" t="36714" r="25000" b="51235"/>
          <a:stretch/>
        </p:blipFill>
        <p:spPr>
          <a:xfrm>
            <a:off x="2060165" y="4246014"/>
            <a:ext cx="8510260" cy="1020812"/>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15</a:t>
            </a:fld>
            <a:endParaRPr lang="en-US" dirty="0"/>
          </a:p>
        </p:txBody>
      </p:sp>
    </p:spTree>
    <p:extLst>
      <p:ext uri="{BB962C8B-B14F-4D97-AF65-F5344CB8AC3E}">
        <p14:creationId xmlns:p14="http://schemas.microsoft.com/office/powerpoint/2010/main" val="1285166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16819" t="30257" r="15296" b="46535"/>
          <a:stretch/>
        </p:blipFill>
        <p:spPr>
          <a:xfrm>
            <a:off x="1043942" y="2981424"/>
            <a:ext cx="10470144" cy="2013486"/>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29030571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Matching arbitrary URLs with the catch-all parameter</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segments normally split around the </a:t>
            </a:r>
            <a:r>
              <a:rPr lang="en-US" dirty="0" smtClean="0"/>
              <a:t>slash character</a:t>
            </a:r>
            <a:r>
              <a:rPr lang="en-US" dirty="0"/>
              <a:t>, </a:t>
            </a:r>
            <a:r>
              <a:rPr lang="en-US" b="1" dirty="0"/>
              <a:t>/</a:t>
            </a:r>
            <a:r>
              <a:rPr lang="en-US" dirty="0"/>
              <a:t>, so the route parameters themselves won’t contain a slash. </a:t>
            </a:r>
            <a:endParaRPr lang="en-US" dirty="0" smtClean="0"/>
          </a:p>
          <a:p>
            <a:pPr algn="just">
              <a:buFont typeface="Wingdings" panose="05000000000000000000" pitchFamily="2" charset="2"/>
              <a:buChar char="Ø"/>
            </a:pPr>
            <a:r>
              <a:rPr lang="en-US" dirty="0" smtClean="0"/>
              <a:t>What </a:t>
            </a:r>
            <a:r>
              <a:rPr lang="en-US" dirty="0"/>
              <a:t>do </a:t>
            </a:r>
            <a:r>
              <a:rPr lang="en-US" dirty="0" smtClean="0"/>
              <a:t>you do </a:t>
            </a:r>
            <a:r>
              <a:rPr lang="en-US" dirty="0"/>
              <a:t>if you need them to, or you don’t know how many segments you’re going to have</a:t>
            </a:r>
            <a:r>
              <a:rPr lang="en-US" dirty="0" smtClean="0"/>
              <a:t>?</a:t>
            </a:r>
          </a:p>
          <a:p>
            <a:pPr algn="just">
              <a:buFont typeface="Wingdings" panose="05000000000000000000" pitchFamily="2" charset="2"/>
              <a:buChar char="Ø"/>
            </a:pPr>
            <a:r>
              <a:rPr lang="en-US" dirty="0"/>
              <a:t>Catch-all parameters can be declared using an </a:t>
            </a:r>
            <a:r>
              <a:rPr lang="en-US" b="1" dirty="0"/>
              <a:t>asterisk</a:t>
            </a:r>
            <a:r>
              <a:rPr lang="en-US" dirty="0"/>
              <a:t> inside the parameter definition, like {*others}</a:t>
            </a:r>
          </a:p>
        </p:txBody>
      </p:sp>
      <p:sp>
        <p:nvSpPr>
          <p:cNvPr id="4" name="Slide Number Placeholder 3"/>
          <p:cNvSpPr>
            <a:spLocks noGrp="1"/>
          </p:cNvSpPr>
          <p:nvPr>
            <p:ph type="sldNum" sz="quarter" idx="12"/>
          </p:nvPr>
        </p:nvSpPr>
        <p:spPr/>
        <p:txBody>
          <a:bodyPr/>
          <a:lstStyle/>
          <a:p>
            <a:fld id="{6113E31D-E2AB-40D1-8B51-AFA5AFEF393A}" type="slidenum">
              <a:rPr lang="en-US" smtClean="0"/>
              <a:t>17</a:t>
            </a:fld>
            <a:endParaRPr lang="en-US" dirty="0"/>
          </a:p>
        </p:txBody>
      </p:sp>
      <p:sp>
        <p:nvSpPr>
          <p:cNvPr id="5" name="Rectangle 4"/>
          <p:cNvSpPr/>
          <p:nvPr/>
        </p:nvSpPr>
        <p:spPr>
          <a:xfrm>
            <a:off x="3368039" y="5048071"/>
            <a:ext cx="6096000" cy="1200329"/>
          </a:xfrm>
          <a:prstGeom prst="rect">
            <a:avLst/>
          </a:prstGeom>
        </p:spPr>
        <p:txBody>
          <a:bodyPr>
            <a:spAutoFit/>
          </a:bodyPr>
          <a:lstStyle/>
          <a:p>
            <a:pPr algn="just"/>
            <a:r>
              <a:rPr lang="en-US" b="1" dirty="0"/>
              <a:t>Route values </a:t>
            </a:r>
            <a:r>
              <a:rPr lang="en-US" dirty="0"/>
              <a:t>are the values extracted from a URL based on a given route template. Each route parameter in a template will have an associated route value and is stored as a string pair in a dictionary. They can be used during </a:t>
            </a:r>
            <a:r>
              <a:rPr lang="en-US" b="1" dirty="0">
                <a:solidFill>
                  <a:srgbClr val="FF0000"/>
                </a:solidFill>
              </a:rPr>
              <a:t>model binding</a:t>
            </a:r>
            <a:r>
              <a:rPr lang="en-US" dirty="0"/>
              <a:t>.</a:t>
            </a:r>
          </a:p>
        </p:txBody>
      </p:sp>
    </p:spTree>
    <p:extLst>
      <p:ext uri="{BB962C8B-B14F-4D97-AF65-F5344CB8AC3E}">
        <p14:creationId xmlns:p14="http://schemas.microsoft.com/office/powerpoint/2010/main" val="37496937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6375" t="50274" r="15133" b="18975"/>
          <a:stretch/>
        </p:blipFill>
        <p:spPr>
          <a:xfrm>
            <a:off x="832929" y="2926082"/>
            <a:ext cx="10526142" cy="2319688"/>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29461063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Handling multiple matching actions for a route</a:t>
            </a:r>
          </a:p>
        </p:txBody>
      </p:sp>
      <p:pic>
        <p:nvPicPr>
          <p:cNvPr id="4" name="Content Placeholder 3"/>
          <p:cNvPicPr>
            <a:picLocks noGrp="1" noChangeAspect="1"/>
          </p:cNvPicPr>
          <p:nvPr>
            <p:ph idx="1"/>
          </p:nvPr>
        </p:nvPicPr>
        <p:blipFill rotWithShape="1">
          <a:blip r:embed="rId3"/>
          <a:srcRect l="8823" t="29096" r="11380" b="20426"/>
          <a:stretch/>
        </p:blipFill>
        <p:spPr>
          <a:xfrm>
            <a:off x="2511696" y="2618071"/>
            <a:ext cx="7168607" cy="2550793"/>
          </a:xfrm>
          <a:prstGeom prst="rect">
            <a:avLst/>
          </a:prstGeom>
        </p:spPr>
      </p:pic>
      <p:sp>
        <p:nvSpPr>
          <p:cNvPr id="5" name="Rectangle 4"/>
          <p:cNvSpPr/>
          <p:nvPr/>
        </p:nvSpPr>
        <p:spPr>
          <a:xfrm>
            <a:off x="2511695" y="5238897"/>
            <a:ext cx="7168607" cy="646331"/>
          </a:xfrm>
          <a:prstGeom prst="rect">
            <a:avLst/>
          </a:prstGeom>
        </p:spPr>
        <p:txBody>
          <a:bodyPr wrap="square">
            <a:spAutoFit/>
          </a:bodyPr>
          <a:lstStyle/>
          <a:p>
            <a:r>
              <a:rPr lang="en-US" dirty="0"/>
              <a:t>the [</a:t>
            </a:r>
            <a:r>
              <a:rPr lang="en-US" dirty="0" err="1"/>
              <a:t>HttpPost</a:t>
            </a:r>
            <a:r>
              <a:rPr lang="en-US" dirty="0"/>
              <a:t>] attribute indicates that the second </a:t>
            </a:r>
            <a:r>
              <a:rPr lang="en-US" dirty="0" smtClean="0"/>
              <a:t>Login method </a:t>
            </a:r>
            <a:r>
              <a:rPr lang="en-US" dirty="0"/>
              <a:t>is a match for POST requests only, and not any other HTTP methods.</a:t>
            </a:r>
          </a:p>
        </p:txBody>
      </p:sp>
      <p:sp>
        <p:nvSpPr>
          <p:cNvPr id="3" name="Slide Number Placeholder 2"/>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816722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a:t>
            </a:r>
            <a:endParaRPr lang="en-US" dirty="0"/>
          </a:p>
        </p:txBody>
      </p:sp>
      <p:pic>
        <p:nvPicPr>
          <p:cNvPr id="4" name="Content Placeholder 3"/>
          <p:cNvPicPr>
            <a:picLocks noGrp="1" noChangeAspect="1"/>
          </p:cNvPicPr>
          <p:nvPr>
            <p:ph idx="1"/>
          </p:nvPr>
        </p:nvPicPr>
        <p:blipFill rotWithShape="1">
          <a:blip r:embed="rId3"/>
          <a:srcRect l="16196" t="23206" r="12536" b="19378"/>
          <a:stretch/>
        </p:blipFill>
        <p:spPr>
          <a:xfrm>
            <a:off x="2046435" y="2551430"/>
            <a:ext cx="8099129" cy="3670300"/>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867305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URLs from route parameters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dirty="0"/>
              <a:t> If you rename a </a:t>
            </a:r>
            <a:r>
              <a:rPr lang="en-US" b="1" dirty="0"/>
              <a:t>controller</a:t>
            </a:r>
            <a:r>
              <a:rPr lang="en-US" dirty="0"/>
              <a:t> and you’re </a:t>
            </a:r>
            <a:r>
              <a:rPr lang="en-US" dirty="0" smtClean="0"/>
              <a:t>using convention-based </a:t>
            </a:r>
            <a:r>
              <a:rPr lang="en-US" dirty="0"/>
              <a:t>routing, then the URLs associated with the actions will also change.</a:t>
            </a:r>
          </a:p>
          <a:p>
            <a:pPr algn="just">
              <a:buFont typeface="Wingdings" panose="05000000000000000000" pitchFamily="2" charset="2"/>
              <a:buChar char="Ø"/>
            </a:pPr>
            <a:endParaRPr lang="en-US" dirty="0"/>
          </a:p>
        </p:txBody>
      </p:sp>
      <p:pic>
        <p:nvPicPr>
          <p:cNvPr id="4" name="Picture 3"/>
          <p:cNvPicPr>
            <a:picLocks noChangeAspect="1"/>
          </p:cNvPicPr>
          <p:nvPr/>
        </p:nvPicPr>
        <p:blipFill rotWithShape="1">
          <a:blip r:embed="rId3"/>
          <a:srcRect l="6030" t="20260" r="10035" b="22813"/>
          <a:stretch/>
        </p:blipFill>
        <p:spPr>
          <a:xfrm>
            <a:off x="2555131" y="3445149"/>
            <a:ext cx="7081736" cy="2701652"/>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001135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URLs based on a route name</a:t>
            </a:r>
          </a:p>
        </p:txBody>
      </p:sp>
      <p:pic>
        <p:nvPicPr>
          <p:cNvPr id="4" name="Content Placeholder 3"/>
          <p:cNvPicPr>
            <a:picLocks noGrp="1" noChangeAspect="1"/>
          </p:cNvPicPr>
          <p:nvPr>
            <p:ph idx="1"/>
          </p:nvPr>
        </p:nvPicPr>
        <p:blipFill rotWithShape="1">
          <a:blip r:embed="rId3"/>
          <a:srcRect l="5641" t="14546" r="11815" b="28545"/>
          <a:stretch/>
        </p:blipFill>
        <p:spPr>
          <a:xfrm>
            <a:off x="2176321" y="2600696"/>
            <a:ext cx="8206671" cy="3182587"/>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31416032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URLs with </a:t>
            </a:r>
            <a:r>
              <a:rPr lang="en-US" dirty="0" err="1"/>
              <a:t>ActionResults</a:t>
            </a:r>
            <a:endParaRPr lang="en-US" dirty="0"/>
          </a:p>
        </p:txBody>
      </p:sp>
      <p:pic>
        <p:nvPicPr>
          <p:cNvPr id="4" name="Content Placeholder 3"/>
          <p:cNvPicPr>
            <a:picLocks noGrp="1" noChangeAspect="1"/>
          </p:cNvPicPr>
          <p:nvPr>
            <p:ph idx="1"/>
          </p:nvPr>
        </p:nvPicPr>
        <p:blipFill rotWithShape="1">
          <a:blip r:embed="rId3"/>
          <a:srcRect l="16218" t="23168" r="13827" b="6210"/>
          <a:stretch/>
        </p:blipFill>
        <p:spPr>
          <a:xfrm>
            <a:off x="3164205" y="2647174"/>
            <a:ext cx="5863589" cy="3329739"/>
          </a:xfrm>
          <a:prstGeom prst="rect">
            <a:avLst/>
          </a:prstGeom>
        </p:spPr>
      </p:pic>
      <p:sp>
        <p:nvSpPr>
          <p:cNvPr id="3" name="Slide Number Placeholder 2"/>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328060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7500" lnSpcReduction="20000"/>
          </a:bodyPr>
          <a:lstStyle/>
          <a:p>
            <a:pPr algn="just">
              <a:buFont typeface="Wingdings" panose="05000000000000000000" pitchFamily="2" charset="2"/>
              <a:buChar char="Ø"/>
            </a:pPr>
            <a:r>
              <a:rPr lang="en-US" dirty="0"/>
              <a:t>Routing is the process of mapping an incoming request URL to an </a:t>
            </a:r>
            <a:r>
              <a:rPr lang="en-US" dirty="0" smtClean="0"/>
              <a:t>action method </a:t>
            </a:r>
            <a:r>
              <a:rPr lang="en-US" dirty="0"/>
              <a:t>that will execute to generate a response.</a:t>
            </a:r>
          </a:p>
          <a:p>
            <a:pPr algn="just">
              <a:buFont typeface="Wingdings" panose="05000000000000000000" pitchFamily="2" charset="2"/>
              <a:buChar char="Ø"/>
            </a:pPr>
            <a:r>
              <a:rPr lang="en-US" dirty="0" smtClean="0"/>
              <a:t>Route </a:t>
            </a:r>
            <a:r>
              <a:rPr lang="en-US" dirty="0"/>
              <a:t>templates define the structure of known URLs in your application</a:t>
            </a:r>
            <a:r>
              <a:rPr lang="en-US" dirty="0" smtClean="0"/>
              <a:t>. They’re </a:t>
            </a:r>
            <a:r>
              <a:rPr lang="en-US" dirty="0"/>
              <a:t>strings with placeholders for variables that can contain optional </a:t>
            </a:r>
            <a:r>
              <a:rPr lang="en-US" dirty="0" smtClean="0"/>
              <a:t>values and </a:t>
            </a:r>
            <a:r>
              <a:rPr lang="en-US" dirty="0"/>
              <a:t>map to controllers and actions.</a:t>
            </a:r>
          </a:p>
          <a:p>
            <a:pPr algn="just">
              <a:buFont typeface="Wingdings" panose="05000000000000000000" pitchFamily="2" charset="2"/>
              <a:buChar char="Ø"/>
            </a:pPr>
            <a:r>
              <a:rPr lang="en-US" dirty="0" smtClean="0"/>
              <a:t>Routes </a:t>
            </a:r>
            <a:r>
              <a:rPr lang="en-US" dirty="0"/>
              <a:t>can be defined either globally using conventional routing or can </a:t>
            </a:r>
            <a:r>
              <a:rPr lang="en-US" dirty="0" smtClean="0"/>
              <a:t>be mapped </a:t>
            </a:r>
            <a:r>
              <a:rPr lang="en-US" dirty="0"/>
              <a:t>explicitly to an action using attribute routing.</a:t>
            </a:r>
          </a:p>
          <a:p>
            <a:pPr algn="just">
              <a:buFont typeface="Wingdings" panose="05000000000000000000" pitchFamily="2" charset="2"/>
              <a:buChar char="Ø"/>
            </a:pPr>
            <a:r>
              <a:rPr lang="en-US" dirty="0" smtClean="0"/>
              <a:t>An </a:t>
            </a:r>
            <a:r>
              <a:rPr lang="en-US" dirty="0"/>
              <a:t>application can have many different routes. The router will attempt to </a:t>
            </a:r>
            <a:r>
              <a:rPr lang="en-US" dirty="0" smtClean="0"/>
              <a:t>find the </a:t>
            </a:r>
            <a:r>
              <a:rPr lang="en-US" dirty="0"/>
              <a:t>first route where the route template matches the incoming URL.</a:t>
            </a:r>
          </a:p>
          <a:p>
            <a:pPr algn="just">
              <a:buFont typeface="Wingdings" panose="05000000000000000000" pitchFamily="2" charset="2"/>
              <a:buChar char="Ø"/>
            </a:pPr>
            <a:r>
              <a:rPr lang="en-US" dirty="0" smtClean="0"/>
              <a:t>It’s </a:t>
            </a:r>
            <a:r>
              <a:rPr lang="en-US" dirty="0"/>
              <a:t>important to consider the order of your conventional routes. You should </a:t>
            </a:r>
            <a:r>
              <a:rPr lang="en-US" dirty="0" smtClean="0"/>
              <a:t>list </a:t>
            </a:r>
            <a:r>
              <a:rPr lang="en-US" dirty="0"/>
              <a:t>the most specific routes first, in order of decreasing specificity, until you get </a:t>
            </a:r>
            <a:r>
              <a:rPr lang="en-US" dirty="0" smtClean="0"/>
              <a:t>to the </a:t>
            </a:r>
            <a:r>
              <a:rPr lang="en-US" dirty="0"/>
              <a:t>most broad/general route</a:t>
            </a:r>
          </a:p>
        </p:txBody>
      </p:sp>
      <p:sp>
        <p:nvSpPr>
          <p:cNvPr id="4" name="Slide Number Placeholder 3"/>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40058630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endParaRPr lang="en-US" dirty="0"/>
          </a:p>
        </p:txBody>
      </p:sp>
      <p:sp>
        <p:nvSpPr>
          <p:cNvPr id="3" name="Content Placeholder 2"/>
          <p:cNvSpPr>
            <a:spLocks noGrp="1"/>
          </p:cNvSpPr>
          <p:nvPr>
            <p:ph idx="1"/>
          </p:nvPr>
        </p:nvSpPr>
        <p:spPr/>
        <p:txBody>
          <a:bodyPr>
            <a:normAutofit fontScale="55000" lnSpcReduction="20000"/>
          </a:bodyPr>
          <a:lstStyle/>
          <a:p>
            <a:pPr algn="just">
              <a:buFont typeface="Wingdings" panose="05000000000000000000" pitchFamily="2" charset="2"/>
              <a:buChar char="Ø"/>
            </a:pPr>
            <a:r>
              <a:rPr lang="en-US" dirty="0" smtClean="0"/>
              <a:t>Route </a:t>
            </a:r>
            <a:r>
              <a:rPr lang="en-US" dirty="0"/>
              <a:t>parameters are variable values extracted from a request’s URL.</a:t>
            </a:r>
          </a:p>
          <a:p>
            <a:pPr algn="just">
              <a:buFont typeface="Wingdings" panose="05000000000000000000" pitchFamily="2" charset="2"/>
              <a:buChar char="Ø"/>
            </a:pPr>
            <a:r>
              <a:rPr lang="en-US" dirty="0" smtClean="0"/>
              <a:t>Route </a:t>
            </a:r>
            <a:r>
              <a:rPr lang="en-US" dirty="0"/>
              <a:t>parameters can be optional and can have default values used </a:t>
            </a:r>
            <a:r>
              <a:rPr lang="en-US" dirty="0" smtClean="0"/>
              <a:t>when they’re </a:t>
            </a:r>
            <a:r>
              <a:rPr lang="en-US" dirty="0"/>
              <a:t>missing</a:t>
            </a:r>
            <a:r>
              <a:rPr lang="en-US" dirty="0" smtClean="0"/>
              <a:t>. </a:t>
            </a:r>
            <a:endParaRPr lang="en-US" dirty="0"/>
          </a:p>
          <a:p>
            <a:pPr algn="just">
              <a:buFont typeface="Wingdings" panose="05000000000000000000" pitchFamily="2" charset="2"/>
              <a:buChar char="Ø"/>
            </a:pPr>
            <a:r>
              <a:rPr lang="en-US" dirty="0" smtClean="0"/>
              <a:t>Route </a:t>
            </a:r>
            <a:r>
              <a:rPr lang="en-US" dirty="0"/>
              <a:t>parameters can have constraints that restrict the possible values allowed</a:t>
            </a:r>
            <a:r>
              <a:rPr lang="en-US" dirty="0" smtClean="0"/>
              <a:t>. If </a:t>
            </a:r>
            <a:r>
              <a:rPr lang="en-US" dirty="0"/>
              <a:t>a route parameter doesn’t match its constraints, the route isn’t considered </a:t>
            </a:r>
            <a:r>
              <a:rPr lang="en-US" dirty="0" smtClean="0"/>
              <a:t>a match.</a:t>
            </a:r>
          </a:p>
          <a:p>
            <a:pPr algn="just">
              <a:buFont typeface="Wingdings" panose="05000000000000000000" pitchFamily="2" charset="2"/>
              <a:buChar char="Ø"/>
            </a:pPr>
            <a:r>
              <a:rPr lang="en-US" dirty="0"/>
              <a:t>The controller and action route values must be able to be calculated for every route template. They can either be matched from the URL or using default values. </a:t>
            </a:r>
            <a:endParaRPr lang="en-US" dirty="0" smtClean="0"/>
          </a:p>
          <a:p>
            <a:pPr algn="just">
              <a:buFont typeface="Wingdings" panose="05000000000000000000" pitchFamily="2" charset="2"/>
              <a:buChar char="Ø"/>
            </a:pPr>
            <a:r>
              <a:rPr lang="en-US" dirty="0" smtClean="0"/>
              <a:t>Don’t </a:t>
            </a:r>
            <a:r>
              <a:rPr lang="en-US" dirty="0"/>
              <a:t>use route constraints as general input validators. Use them to disambiguate between two similar routes. </a:t>
            </a:r>
            <a:endParaRPr lang="en-US" dirty="0" smtClean="0"/>
          </a:p>
          <a:p>
            <a:pPr algn="just">
              <a:buFont typeface="Wingdings" panose="05000000000000000000" pitchFamily="2" charset="2"/>
              <a:buChar char="Ø"/>
            </a:pPr>
            <a:r>
              <a:rPr lang="en-US" dirty="0" smtClean="0"/>
              <a:t>Use </a:t>
            </a:r>
            <a:r>
              <a:rPr lang="en-US" dirty="0"/>
              <a:t>a catch-all parameter to capture the remainder of a URL into a route value. </a:t>
            </a:r>
            <a:endParaRPr lang="en-US" dirty="0" smtClean="0"/>
          </a:p>
          <a:p>
            <a:pPr algn="just">
              <a:buFont typeface="Wingdings" panose="05000000000000000000" pitchFamily="2" charset="2"/>
              <a:buChar char="Ø"/>
            </a:pPr>
            <a:r>
              <a:rPr lang="en-US" dirty="0" smtClean="0"/>
              <a:t>The </a:t>
            </a:r>
            <a:r>
              <a:rPr lang="en-US" dirty="0"/>
              <a:t>[</a:t>
            </a:r>
            <a:r>
              <a:rPr lang="en-US" dirty="0" err="1"/>
              <a:t>HttpPost</a:t>
            </a:r>
            <a:r>
              <a:rPr lang="en-US" dirty="0"/>
              <a:t>] and [</a:t>
            </a:r>
            <a:r>
              <a:rPr lang="en-US" dirty="0" err="1"/>
              <a:t>HttpGet</a:t>
            </a:r>
            <a:r>
              <a:rPr lang="en-US" dirty="0"/>
              <a:t>] attributes allow choosing between actions based on the request’s HTTP method when two actions correspond to the same URL. </a:t>
            </a:r>
            <a:endParaRPr lang="en-US" dirty="0" smtClean="0"/>
          </a:p>
          <a:p>
            <a:pPr algn="just">
              <a:buFont typeface="Wingdings" panose="05000000000000000000" pitchFamily="2" charset="2"/>
              <a:buChar char="Ø"/>
            </a:pPr>
            <a:r>
              <a:rPr lang="en-US" dirty="0" smtClean="0"/>
              <a:t>You </a:t>
            </a:r>
            <a:r>
              <a:rPr lang="en-US" dirty="0"/>
              <a:t>can use the routing infrastructure to generate internal URLs for your application. </a:t>
            </a:r>
            <a:endParaRPr lang="en-US" dirty="0" smtClean="0"/>
          </a:p>
          <a:p>
            <a:pPr algn="just">
              <a:buFont typeface="Wingdings" panose="05000000000000000000" pitchFamily="2" charset="2"/>
              <a:buChar char="Ø"/>
            </a:pPr>
            <a:r>
              <a:rPr lang="en-US" dirty="0" smtClean="0"/>
              <a:t>The </a:t>
            </a:r>
            <a:r>
              <a:rPr lang="en-US" dirty="0" err="1"/>
              <a:t>IUrlHelper</a:t>
            </a:r>
            <a:r>
              <a:rPr lang="en-US" dirty="0"/>
              <a:t> can be used to generate URLs as a string based on an action name or on the name of a specific route. </a:t>
            </a:r>
            <a:endParaRPr lang="en-US" dirty="0" smtClean="0"/>
          </a:p>
          <a:p>
            <a:pPr algn="just">
              <a:buFont typeface="Wingdings" panose="05000000000000000000" pitchFamily="2" charset="2"/>
              <a:buChar char="Ø"/>
            </a:pPr>
            <a:r>
              <a:rPr lang="en-US" dirty="0" smtClean="0"/>
              <a:t>You </a:t>
            </a:r>
            <a:r>
              <a:rPr lang="en-US" dirty="0"/>
              <a:t>can use the </a:t>
            </a:r>
            <a:r>
              <a:rPr lang="en-US" dirty="0" err="1"/>
              <a:t>RedirectToAction</a:t>
            </a:r>
            <a:r>
              <a:rPr lang="en-US" dirty="0"/>
              <a:t> and </a:t>
            </a:r>
            <a:r>
              <a:rPr lang="en-US" dirty="0" err="1"/>
              <a:t>RedirectToRoute</a:t>
            </a:r>
            <a:r>
              <a:rPr lang="en-US" dirty="0"/>
              <a:t> methods to generate URLs while also generating a redirect response</a:t>
            </a:r>
          </a:p>
          <a:p>
            <a:pPr algn="just">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2237897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routing? </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2000" b="1" dirty="0" smtClean="0"/>
              <a:t>Mapping </a:t>
            </a:r>
            <a:r>
              <a:rPr lang="en-US" sz="2000" b="1" dirty="0"/>
              <a:t>an </a:t>
            </a:r>
            <a:r>
              <a:rPr lang="en-US" sz="2000" b="1" dirty="0" smtClean="0"/>
              <a:t>incoming HTTP </a:t>
            </a:r>
            <a:r>
              <a:rPr lang="en-US" sz="2000" b="1" dirty="0"/>
              <a:t>request to a specific handler</a:t>
            </a:r>
            <a:r>
              <a:rPr lang="en-US" sz="2000" dirty="0"/>
              <a:t>. </a:t>
            </a:r>
            <a:endParaRPr lang="en-US" sz="2000" dirty="0" smtClean="0"/>
          </a:p>
          <a:p>
            <a:pPr algn="just">
              <a:buFont typeface="Wingdings" panose="05000000000000000000" pitchFamily="2" charset="2"/>
              <a:buChar char="Ø"/>
            </a:pPr>
            <a:endParaRPr lang="en-US" dirty="0"/>
          </a:p>
        </p:txBody>
      </p:sp>
      <p:pic>
        <p:nvPicPr>
          <p:cNvPr id="4" name="Picture 3"/>
          <p:cNvPicPr>
            <a:picLocks noChangeAspect="1"/>
          </p:cNvPicPr>
          <p:nvPr/>
        </p:nvPicPr>
        <p:blipFill rotWithShape="1">
          <a:blip r:embed="rId3"/>
          <a:srcRect l="7084" t="12964" r="12292" b="32300"/>
          <a:stretch/>
        </p:blipFill>
        <p:spPr>
          <a:xfrm>
            <a:off x="2234916" y="2926928"/>
            <a:ext cx="7722166" cy="294894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687595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Convention-based routing</a:t>
            </a:r>
            <a:endParaRPr lang="en-US" dirty="0"/>
          </a:p>
        </p:txBody>
      </p:sp>
      <p:pic>
        <p:nvPicPr>
          <p:cNvPr id="4" name="Content Placeholder 3"/>
          <p:cNvPicPr>
            <a:picLocks noGrp="1" noChangeAspect="1"/>
          </p:cNvPicPr>
          <p:nvPr>
            <p:ph idx="1"/>
          </p:nvPr>
        </p:nvPicPr>
        <p:blipFill rotWithShape="1">
          <a:blip r:embed="rId3"/>
          <a:srcRect l="7368" t="24737" r="7799" b="18995"/>
          <a:stretch/>
        </p:blipFill>
        <p:spPr>
          <a:xfrm>
            <a:off x="4054149" y="2705100"/>
            <a:ext cx="6944049" cy="2717800"/>
          </a:xfrm>
          <a:prstGeom prst="rect">
            <a:avLst/>
          </a:prstGeom>
        </p:spPr>
      </p:pic>
      <p:sp>
        <p:nvSpPr>
          <p:cNvPr id="5" name="Rectangle 4"/>
          <p:cNvSpPr/>
          <p:nvPr/>
        </p:nvSpPr>
        <p:spPr>
          <a:xfrm>
            <a:off x="1196648" y="2962176"/>
            <a:ext cx="2758132" cy="2031325"/>
          </a:xfrm>
          <a:prstGeom prst="rect">
            <a:avLst/>
          </a:prstGeom>
        </p:spPr>
        <p:txBody>
          <a:bodyPr wrap="square">
            <a:spAutoFit/>
          </a:bodyPr>
          <a:lstStyle/>
          <a:p>
            <a:pPr algn="just"/>
            <a:r>
              <a:rPr lang="en-US" dirty="0"/>
              <a:t>This approach </a:t>
            </a:r>
            <a:r>
              <a:rPr lang="en-US" dirty="0" smtClean="0"/>
              <a:t>is often </a:t>
            </a:r>
            <a:r>
              <a:rPr lang="en-US" dirty="0"/>
              <a:t>used when building </a:t>
            </a:r>
            <a:r>
              <a:rPr lang="en-US" b="1" dirty="0"/>
              <a:t>traditional HTML web applications </a:t>
            </a:r>
            <a:r>
              <a:rPr lang="en-US" dirty="0"/>
              <a:t>using MVC, as it </a:t>
            </a:r>
            <a:r>
              <a:rPr lang="en-US" dirty="0" smtClean="0"/>
              <a:t>makes the </a:t>
            </a:r>
            <a:r>
              <a:rPr lang="en-US" dirty="0"/>
              <a:t>structure easy to reason about for users and gives </a:t>
            </a:r>
            <a:r>
              <a:rPr lang="en-US" b="1" dirty="0"/>
              <a:t>hackable URLs</a:t>
            </a:r>
            <a:r>
              <a:rPr lang="en-US" dirty="0"/>
              <a:t>.</a:t>
            </a:r>
          </a:p>
        </p:txBody>
      </p:sp>
      <p:sp>
        <p:nvSpPr>
          <p:cNvPr id="3" name="Slide Number Placeholder 2"/>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1743846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to MVC controllers and actions</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sz="3200" dirty="0"/>
              <a:t> </a:t>
            </a:r>
            <a:r>
              <a:rPr lang="en-US" sz="3200" dirty="0" smtClean="0"/>
              <a:t>Two different </a:t>
            </a:r>
            <a:r>
              <a:rPr lang="en-US" sz="3200" dirty="0"/>
              <a:t>ways to define </a:t>
            </a:r>
            <a:r>
              <a:rPr lang="en-US" sz="3200" dirty="0" smtClean="0"/>
              <a:t>these  mappings </a:t>
            </a:r>
            <a:r>
              <a:rPr lang="en-US" sz="3200" dirty="0"/>
              <a:t>in </a:t>
            </a:r>
            <a:r>
              <a:rPr lang="en-US" sz="3200" dirty="0" smtClean="0"/>
              <a:t>the application</a:t>
            </a:r>
            <a:r>
              <a:rPr lang="en-US" sz="3200" dirty="0"/>
              <a:t>:</a:t>
            </a:r>
          </a:p>
          <a:p>
            <a:pPr lvl="1" algn="just">
              <a:buFont typeface="Wingdings" panose="05000000000000000000" pitchFamily="2" charset="2"/>
              <a:buChar char="Ø"/>
            </a:pPr>
            <a:r>
              <a:rPr lang="en-US" sz="2800" dirty="0" smtClean="0"/>
              <a:t>Using </a:t>
            </a:r>
            <a:r>
              <a:rPr lang="en-US" sz="2800" b="1" dirty="0" smtClean="0"/>
              <a:t>global </a:t>
            </a:r>
            <a:r>
              <a:rPr lang="en-US" sz="2800" b="1" dirty="0"/>
              <a:t>conventional routing </a:t>
            </a:r>
            <a:r>
              <a:rPr lang="en-US" sz="2800" dirty="0"/>
              <a:t>for controllers returning HTML </a:t>
            </a:r>
          </a:p>
          <a:p>
            <a:pPr lvl="1" algn="just">
              <a:buFont typeface="Wingdings" panose="05000000000000000000" pitchFamily="2" charset="2"/>
              <a:buChar char="Ø"/>
            </a:pPr>
            <a:r>
              <a:rPr lang="en-US" sz="2800" dirty="0" smtClean="0"/>
              <a:t>Using </a:t>
            </a:r>
            <a:r>
              <a:rPr lang="en-US" sz="2800" b="1" dirty="0"/>
              <a:t>attribute </a:t>
            </a:r>
            <a:r>
              <a:rPr lang="en-US" sz="2800" b="1" dirty="0" smtClean="0"/>
              <a:t>routing </a:t>
            </a:r>
            <a:r>
              <a:rPr lang="en-US" sz="2800" dirty="0" smtClean="0"/>
              <a:t>[</a:t>
            </a:r>
            <a:r>
              <a:rPr lang="en-US" sz="2800" dirty="0"/>
              <a:t>Route] for Web API controllers where possible</a:t>
            </a:r>
            <a:r>
              <a:rPr lang="en-US" sz="2800" dirty="0" smtClean="0"/>
              <a:t>.</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1202514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 templates</a:t>
            </a:r>
          </a:p>
        </p:txBody>
      </p:sp>
      <p:sp>
        <p:nvSpPr>
          <p:cNvPr id="3" name="Content Placeholder 2"/>
          <p:cNvSpPr>
            <a:spLocks noGrp="1"/>
          </p:cNvSpPr>
          <p:nvPr>
            <p:ph idx="1"/>
          </p:nvPr>
        </p:nvSpPr>
        <p:spPr/>
        <p:txBody>
          <a:bodyPr>
            <a:normAutofit fontScale="92500" lnSpcReduction="10000"/>
          </a:bodyPr>
          <a:lstStyle/>
          <a:p>
            <a:pPr algn="just">
              <a:buFont typeface="Wingdings" panose="05000000000000000000" pitchFamily="2" charset="2"/>
              <a:buChar char="Ø"/>
            </a:pPr>
            <a:r>
              <a:rPr lang="en-US" dirty="0"/>
              <a:t>Route templates define the </a:t>
            </a:r>
            <a:r>
              <a:rPr lang="en-US" b="1" dirty="0"/>
              <a:t>structure</a:t>
            </a:r>
            <a:r>
              <a:rPr lang="en-US" dirty="0"/>
              <a:t> of known URLs in your </a:t>
            </a:r>
            <a:r>
              <a:rPr lang="en-US" dirty="0" smtClean="0"/>
              <a:t>application.</a:t>
            </a:r>
          </a:p>
          <a:p>
            <a:pPr algn="just">
              <a:buFont typeface="Wingdings" panose="05000000000000000000" pitchFamily="2" charset="2"/>
              <a:buChar char="Ø"/>
            </a:pPr>
            <a:r>
              <a:rPr lang="en-US" dirty="0" smtClean="0"/>
              <a:t>Strings </a:t>
            </a:r>
            <a:r>
              <a:rPr lang="en-US" dirty="0"/>
              <a:t>with placeholders for variables that can </a:t>
            </a:r>
            <a:r>
              <a:rPr lang="en-US" dirty="0" smtClean="0"/>
              <a:t>contain optional </a:t>
            </a:r>
            <a:r>
              <a:rPr lang="en-US" dirty="0"/>
              <a:t>values and map to controllers and actions</a:t>
            </a:r>
            <a:r>
              <a:rPr lang="en-US" dirty="0" smtClean="0"/>
              <a:t>.</a:t>
            </a:r>
          </a:p>
          <a:p>
            <a:pPr algn="just">
              <a:buFont typeface="Wingdings" panose="05000000000000000000" pitchFamily="2" charset="2"/>
              <a:buChar char="Ø"/>
            </a:pPr>
            <a:r>
              <a:rPr lang="en-US" dirty="0"/>
              <a:t>A </a:t>
            </a:r>
            <a:r>
              <a:rPr lang="en-US" b="1" dirty="0"/>
              <a:t>single</a:t>
            </a:r>
            <a:r>
              <a:rPr lang="en-US" dirty="0"/>
              <a:t> route template can match a </a:t>
            </a:r>
            <a:r>
              <a:rPr lang="en-US" b="1" dirty="0"/>
              <a:t>number of different URLs</a:t>
            </a:r>
            <a:r>
              <a:rPr lang="en-US" dirty="0" smtClean="0"/>
              <a:t>.</a:t>
            </a:r>
          </a:p>
          <a:p>
            <a:pPr algn="just">
              <a:buFont typeface="Wingdings" panose="05000000000000000000" pitchFamily="2" charset="2"/>
              <a:buChar char="Ø"/>
            </a:pPr>
            <a:r>
              <a:rPr lang="en-US" dirty="0"/>
              <a:t>The route template syntax is powerful and contains many different features that are controlled by splitting a URL into </a:t>
            </a:r>
            <a:r>
              <a:rPr lang="en-US" b="1" dirty="0"/>
              <a:t>multiple segments</a:t>
            </a:r>
            <a:r>
              <a:rPr lang="en-US" dirty="0" smtClean="0"/>
              <a:t>.</a:t>
            </a:r>
          </a:p>
          <a:p>
            <a:pPr lvl="1" algn="just">
              <a:buFont typeface="Wingdings" panose="05000000000000000000" pitchFamily="2" charset="2"/>
              <a:buChar char="Ø"/>
            </a:pPr>
            <a:r>
              <a:rPr lang="en-US" dirty="0" smtClean="0"/>
              <a:t>small </a:t>
            </a:r>
            <a:r>
              <a:rPr lang="en-US" dirty="0"/>
              <a:t>contiguous section of a URL. </a:t>
            </a:r>
            <a:endParaRPr lang="en-US" dirty="0" smtClean="0"/>
          </a:p>
          <a:p>
            <a:pPr lvl="1" algn="just">
              <a:buFont typeface="Wingdings" panose="05000000000000000000" pitchFamily="2" charset="2"/>
              <a:buChar char="Ø"/>
            </a:pPr>
            <a:r>
              <a:rPr lang="en-US" dirty="0" smtClean="0"/>
              <a:t>separated </a:t>
            </a:r>
            <a:r>
              <a:rPr lang="en-US" dirty="0"/>
              <a:t>from other URL segments by at least one character, often by the / character.</a:t>
            </a:r>
          </a:p>
        </p:txBody>
      </p:sp>
      <p:sp>
        <p:nvSpPr>
          <p:cNvPr id="4" name="Slide Number Placeholder 3"/>
          <p:cNvSpPr>
            <a:spLocks noGrp="1"/>
          </p:cNvSpPr>
          <p:nvPr>
            <p:ph type="sldNum" sz="quarter" idx="12"/>
          </p:nvPr>
        </p:nvSpPr>
        <p:spPr/>
        <p:txBody>
          <a:bodyPr/>
          <a:lstStyle/>
          <a:p>
            <a:fld id="{6113E31D-E2AB-40D1-8B51-AFA5AFEF393A}" type="slidenum">
              <a:rPr lang="en-US" smtClean="0"/>
              <a:t>6</a:t>
            </a:fld>
            <a:endParaRPr lang="en-US" dirty="0"/>
          </a:p>
        </p:txBody>
      </p:sp>
    </p:spTree>
    <p:extLst>
      <p:ext uri="{BB962C8B-B14F-4D97-AF65-F5344CB8AC3E}">
        <p14:creationId xmlns:p14="http://schemas.microsoft.com/office/powerpoint/2010/main" val="2205652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3853" t="26481" r="36043" b="20370"/>
          <a:stretch/>
        </p:blipFill>
        <p:spPr>
          <a:xfrm>
            <a:off x="5696636" y="770303"/>
            <a:ext cx="5058994" cy="5233985"/>
          </a:xfrm>
          <a:prstGeom prst="rect">
            <a:avLst/>
          </a:prstGeom>
        </p:spPr>
      </p:pic>
      <p:sp>
        <p:nvSpPr>
          <p:cNvPr id="5" name="Rectangle 4"/>
          <p:cNvSpPr/>
          <p:nvPr/>
        </p:nvSpPr>
        <p:spPr>
          <a:xfrm>
            <a:off x="1016000" y="3010379"/>
            <a:ext cx="4680636" cy="923330"/>
          </a:xfrm>
          <a:prstGeom prst="rect">
            <a:avLst/>
          </a:prstGeom>
        </p:spPr>
        <p:txBody>
          <a:bodyPr wrap="square">
            <a:spAutoFit/>
          </a:bodyPr>
          <a:lstStyle/>
          <a:p>
            <a:pPr algn="just"/>
            <a:r>
              <a:rPr lang="en-US" dirty="0"/>
              <a:t>These route templates are </a:t>
            </a:r>
            <a:r>
              <a:rPr lang="en-US" b="1" dirty="0"/>
              <a:t>global</a:t>
            </a:r>
            <a:r>
              <a:rPr lang="en-US" dirty="0"/>
              <a:t>, so you define them in </a:t>
            </a:r>
            <a:r>
              <a:rPr lang="en-US" b="1" dirty="0" err="1"/>
              <a:t>Startup.cs</a:t>
            </a:r>
            <a:r>
              <a:rPr lang="en-US" dirty="0"/>
              <a:t> when adding </a:t>
            </a:r>
            <a:r>
              <a:rPr lang="en-US" dirty="0" smtClean="0"/>
              <a:t>the </a:t>
            </a:r>
            <a:r>
              <a:rPr lang="en-US" dirty="0" err="1" smtClean="0"/>
              <a:t>MvcMiddleware</a:t>
            </a:r>
            <a:r>
              <a:rPr lang="en-US" dirty="0" smtClean="0"/>
              <a:t> </a:t>
            </a:r>
            <a:r>
              <a:rPr lang="en-US" dirty="0"/>
              <a:t>to your </a:t>
            </a:r>
            <a:r>
              <a:rPr lang="en-US" dirty="0" smtClean="0"/>
              <a:t>pipeline.</a:t>
            </a:r>
            <a:endParaRPr lang="en-US" dirty="0"/>
          </a:p>
        </p:txBody>
      </p:sp>
      <p:sp>
        <p:nvSpPr>
          <p:cNvPr id="2" name="Slide Number Placeholder 1"/>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381450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using conventions</a:t>
            </a:r>
          </a:p>
        </p:txBody>
      </p:sp>
      <p:pic>
        <p:nvPicPr>
          <p:cNvPr id="4" name="Content Placeholder 3"/>
          <p:cNvPicPr>
            <a:picLocks noGrp="1" noChangeAspect="1"/>
          </p:cNvPicPr>
          <p:nvPr>
            <p:ph idx="1"/>
          </p:nvPr>
        </p:nvPicPr>
        <p:blipFill rotWithShape="1">
          <a:blip r:embed="rId3"/>
          <a:srcRect l="13182" t="30096" r="14258" b="18995"/>
          <a:stretch/>
        </p:blipFill>
        <p:spPr>
          <a:xfrm>
            <a:off x="725222" y="2688044"/>
            <a:ext cx="7284444" cy="3139441"/>
          </a:xfrm>
          <a:prstGeom prst="rect">
            <a:avLst/>
          </a:prstGeom>
        </p:spPr>
      </p:pic>
      <p:sp>
        <p:nvSpPr>
          <p:cNvPr id="5" name="Rectangle 4"/>
          <p:cNvSpPr/>
          <p:nvPr/>
        </p:nvSpPr>
        <p:spPr>
          <a:xfrm>
            <a:off x="7875270" y="3334435"/>
            <a:ext cx="3554730" cy="923330"/>
          </a:xfrm>
          <a:prstGeom prst="rect">
            <a:avLst/>
          </a:prstGeom>
        </p:spPr>
        <p:txBody>
          <a:bodyPr wrap="square">
            <a:spAutoFit/>
          </a:bodyPr>
          <a:lstStyle/>
          <a:p>
            <a:pPr algn="just"/>
            <a:r>
              <a:rPr lang="en-US" dirty="0"/>
              <a:t> Each call to </a:t>
            </a:r>
            <a:r>
              <a:rPr lang="en-US" b="1" dirty="0" err="1"/>
              <a:t>MapRoute</a:t>
            </a:r>
            <a:r>
              <a:rPr lang="en-US" dirty="0"/>
              <a:t> on the provided instance </a:t>
            </a:r>
            <a:r>
              <a:rPr lang="en-US" dirty="0" smtClean="0"/>
              <a:t>of </a:t>
            </a:r>
            <a:r>
              <a:rPr lang="en-US" b="1" dirty="0" err="1" smtClean="0"/>
              <a:t>IRouteBuilder</a:t>
            </a:r>
            <a:r>
              <a:rPr lang="en-US" dirty="0" smtClean="0"/>
              <a:t> </a:t>
            </a:r>
            <a:r>
              <a:rPr lang="en-US" dirty="0"/>
              <a:t>configures a new conventional route.</a:t>
            </a:r>
          </a:p>
        </p:txBody>
      </p:sp>
      <p:sp>
        <p:nvSpPr>
          <p:cNvPr id="3" name="Slide Number Placeholder 2"/>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3564831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rotWithShape="1">
          <a:blip r:embed="rId3"/>
          <a:srcRect l="17918" t="13255" r="16842" b="25119"/>
          <a:stretch/>
        </p:blipFill>
        <p:spPr>
          <a:xfrm>
            <a:off x="4077449" y="2501901"/>
            <a:ext cx="6819149" cy="3623376"/>
          </a:xfrm>
          <a:prstGeom prst="rect">
            <a:avLst/>
          </a:prstGeom>
        </p:spPr>
      </p:pic>
      <p:sp>
        <p:nvSpPr>
          <p:cNvPr id="5" name="Rectangle 4"/>
          <p:cNvSpPr/>
          <p:nvPr/>
        </p:nvSpPr>
        <p:spPr>
          <a:xfrm>
            <a:off x="1295402" y="2935461"/>
            <a:ext cx="2603498" cy="2031325"/>
          </a:xfrm>
          <a:prstGeom prst="rect">
            <a:avLst/>
          </a:prstGeom>
        </p:spPr>
        <p:txBody>
          <a:bodyPr wrap="square">
            <a:spAutoFit/>
          </a:bodyPr>
          <a:lstStyle/>
          <a:p>
            <a:pPr algn="just"/>
            <a:r>
              <a:rPr lang="en-US" dirty="0"/>
              <a:t>The order in which you add the routes to the </a:t>
            </a:r>
            <a:r>
              <a:rPr lang="en-US" dirty="0" err="1"/>
              <a:t>IRouteBuilder</a:t>
            </a:r>
            <a:r>
              <a:rPr lang="en-US" dirty="0"/>
              <a:t> defines the </a:t>
            </a:r>
            <a:r>
              <a:rPr lang="en-US" dirty="0" smtClean="0"/>
              <a:t>order against </a:t>
            </a:r>
            <a:r>
              <a:rPr lang="en-US" dirty="0"/>
              <a:t>which the routing infrastructure will attempt to match an incoming request.</a:t>
            </a:r>
          </a:p>
        </p:txBody>
      </p:sp>
      <p:sp>
        <p:nvSpPr>
          <p:cNvPr id="3" name="Slide Number Placeholder 2"/>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38615519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2136</TotalTime>
  <Words>1854</Words>
  <Application>Microsoft Office PowerPoint</Application>
  <PresentationFormat>Widescreen</PresentationFormat>
  <Paragraphs>176</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Garamond</vt:lpstr>
      <vt:lpstr>Wingdings</vt:lpstr>
      <vt:lpstr>Organic</vt:lpstr>
      <vt:lpstr>ASP.Net Core –Mapping URLs to methods using conventional routing</vt:lpstr>
      <vt:lpstr>Routing</vt:lpstr>
      <vt:lpstr>What is routing? </vt:lpstr>
      <vt:lpstr>Convention-based routing</vt:lpstr>
      <vt:lpstr>Routing to MVC controllers and actions</vt:lpstr>
      <vt:lpstr>Route templates</vt:lpstr>
      <vt:lpstr>PowerPoint Presentation</vt:lpstr>
      <vt:lpstr>Routing using conventions</vt:lpstr>
      <vt:lpstr>Example</vt:lpstr>
      <vt:lpstr>Understanding route templates</vt:lpstr>
      <vt:lpstr>Using optional and default values</vt:lpstr>
      <vt:lpstr>Adding additional constraints to route parameters</vt:lpstr>
      <vt:lpstr>Routing FlowChart</vt:lpstr>
      <vt:lpstr>Defining default values and constraints using anonymous objects</vt:lpstr>
      <vt:lpstr>Example</vt:lpstr>
      <vt:lpstr>Example</vt:lpstr>
      <vt:lpstr>Matching arbitrary URLs with the catch-all parameter</vt:lpstr>
      <vt:lpstr>Example</vt:lpstr>
      <vt:lpstr>Handling multiple matching actions for a route</vt:lpstr>
      <vt:lpstr>Generating URLs from route parameters</vt:lpstr>
      <vt:lpstr>Generating URLs based on a route name</vt:lpstr>
      <vt:lpstr>Generating URLs with ActionResults</vt:lpstr>
      <vt:lpstr>Summary</vt:lpstr>
      <vt:lpstr>Summary</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 Getting Started</dc:title>
  <dc:creator>Kamal</dc:creator>
  <cp:lastModifiedBy>Kamal</cp:lastModifiedBy>
  <cp:revision>212</cp:revision>
  <dcterms:created xsi:type="dcterms:W3CDTF">2019-01-13T08:03:18Z</dcterms:created>
  <dcterms:modified xsi:type="dcterms:W3CDTF">2019-03-03T19:20:37Z</dcterms:modified>
</cp:coreProperties>
</file>